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269" r:id="rId5"/>
    <p:sldId id="263" r:id="rId6"/>
    <p:sldId id="266" r:id="rId7"/>
    <p:sldId id="279" r:id="rId8"/>
    <p:sldId id="262" r:id="rId9"/>
    <p:sldId id="264" r:id="rId10"/>
    <p:sldId id="276" r:id="rId11"/>
    <p:sldId id="271" r:id="rId12"/>
    <p:sldId id="280" r:id="rId13"/>
    <p:sldId id="260" r:id="rId14"/>
    <p:sldId id="275" r:id="rId15"/>
    <p:sldId id="274" r:id="rId16"/>
    <p:sldId id="277" r:id="rId17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4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>
          <p15:clr>
            <a:srgbClr val="A4A3A4"/>
          </p15:clr>
        </p15:guide>
        <p15:guide id="2" pos="221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ulia Stasio" initials="JS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815" autoAdjust="0"/>
    <p:restoredTop sz="94343" autoAdjust="0"/>
  </p:normalViewPr>
  <p:slideViewPr>
    <p:cSldViewPr>
      <p:cViewPr varScale="1">
        <p:scale>
          <a:sx n="69" d="100"/>
          <a:sy n="69" d="100"/>
        </p:scale>
        <p:origin x="1158" y="66"/>
      </p:cViewPr>
      <p:guideLst>
        <p:guide orient="horz"/>
        <p:guide pos="547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70" d="100"/>
          <a:sy n="70" d="100"/>
        </p:scale>
        <p:origin x="2938" y="130"/>
      </p:cViewPr>
      <p:guideLst>
        <p:guide orient="horz" pos="2932"/>
        <p:guide pos="221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65CA2D4-094E-48F7-9E06-42143F59D099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51E7E98C-E50F-40A2-A561-002C91555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336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E467C250-A218-43FB-AD95-3331D2A81DF1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E2FF7759-803D-4F76-9AEC-98B2D9A07B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572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F7759-803D-4F76-9AEC-98B2D9A07B0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1335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F7759-803D-4F76-9AEC-98B2D9A07B0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867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F7759-803D-4F76-9AEC-98B2D9A07B0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8702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All modules use the same virtual machines for the labs. The </a:t>
            </a:r>
            <a:r>
              <a:rPr lang="en-US" baseline="0" dirty="0" smtClean="0"/>
              <a:t>lab files are located in the D:\Labfiles folder, in subfolders named Lab01, Lab02, and so on. The demonstration files are located in the D:\Demofiles folder in subfolders named Mod01, Mod02, and so on.</a:t>
            </a:r>
          </a:p>
          <a:p>
            <a:endParaRPr lang="en-US" baseline="0" dirty="0" smtClean="0"/>
          </a:p>
          <a:p>
            <a:r>
              <a:rPr lang="en-US" baseline="0" dirty="0" smtClean="0"/>
              <a:t>For all labs, students should log on as </a:t>
            </a:r>
            <a:r>
              <a:rPr lang="en-US" b="1" baseline="0" dirty="0" smtClean="0"/>
              <a:t>ADVENTUREWORKS\Student</a:t>
            </a:r>
            <a:r>
              <a:rPr lang="en-US" baseline="0" dirty="0" smtClean="0"/>
              <a:t> with the password </a:t>
            </a:r>
            <a:r>
              <a:rPr lang="en-US" b="1" baseline="0" dirty="0" smtClean="0"/>
              <a:t>Pa$$w0rd</a:t>
            </a:r>
            <a:r>
              <a:rPr lang="en-US" baseline="0" dirty="0" smtClean="0"/>
              <a:t>.</a:t>
            </a:r>
          </a:p>
          <a:p>
            <a:endParaRPr lang="en-GB" baseline="0" dirty="0" smtClean="0"/>
          </a:p>
          <a:p>
            <a:r>
              <a:rPr lang="en-GB" baseline="0" dirty="0" smtClean="0"/>
              <a:t>Each lab includes a Setup.cmd script to reset the lab environment, so there is no need for students to revert the virtual machines to a previous snapshot between labs. However, it is recommended that students take a snapshot of both virtual machines during the following demonstration, so that if necessary, they can revert to a clean starting environment.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F7759-803D-4F76-9AEC-98B2D9A07B0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3611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F7759-803D-4F76-9AEC-98B2D9A07B0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870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F7759-803D-4F76-9AEC-98B2D9A07B0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8006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Fill in the information on this slide and provide your own details.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F7759-803D-4F76-9AEC-98B2D9A07B0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690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F7759-803D-4F76-9AEC-98B2D9A07B0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8979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F7759-803D-4F76-9AEC-98B2D9A07B0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4338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2310" y="4421823"/>
            <a:ext cx="5618480" cy="4481199"/>
          </a:xfrm>
        </p:spPr>
        <p:txBody>
          <a:bodyPr/>
          <a:lstStyle/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Audience</a:t>
            </a:r>
          </a:p>
          <a:p>
            <a:r>
              <a:rPr lang="en-GB" dirty="0"/>
              <a:t>This course is intended for Database Administrators, Database Developers, and Business Intelligence professionals. The course will very likely be well attended by SQL power users who aren’t necessarily database-focused; namely, report writers, business analysts and client application developers.</a:t>
            </a:r>
            <a:br>
              <a:rPr lang="en-GB" dirty="0"/>
            </a:b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Student Prerequisites</a:t>
            </a:r>
          </a:p>
          <a:p>
            <a:r>
              <a:rPr lang="en-GB" dirty="0"/>
              <a:t>In addition to their professional experience, students who attend this training should already have the following technical knowledge: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Working </a:t>
            </a:r>
            <a:r>
              <a:rPr lang="en-GB" dirty="0"/>
              <a:t>knowledge of relational databases.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Basic </a:t>
            </a:r>
            <a:r>
              <a:rPr lang="en-GB" dirty="0"/>
              <a:t>knowledge of the Microsoft Windows operating system and its core functionality.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F7759-803D-4F76-9AEC-98B2D9A07B0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2936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F7759-803D-4F76-9AEC-98B2D9A07B0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0584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F7759-803D-4F76-9AEC-98B2D9A07B0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096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F7759-803D-4F76-9AEC-98B2D9A07B0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417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C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4177" y="2514600"/>
            <a:ext cx="9144000" cy="25146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33400" y="1500426"/>
            <a:ext cx="74771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  <a:ea typeface="Segoe UI" pitchFamily="34" charset="0"/>
                <a:cs typeface="Segoe UI" pitchFamily="34" charset="0"/>
              </a:rPr>
              <a:t>Microsoft</a:t>
            </a:r>
            <a:r>
              <a:rPr lang="en-US" baseline="10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  <a:ea typeface="Segoe UI" pitchFamily="34" charset="0"/>
                <a:cs typeface="Segoe UI" pitchFamily="34" charset="0"/>
              </a:rPr>
              <a:t>®</a:t>
            </a:r>
            <a:r>
              <a:rPr lang="en-US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US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  <a:ea typeface="Segoe UI" pitchFamily="34" charset="0"/>
                <a:cs typeface="Segoe UI" pitchFamily="34" charset="0"/>
              </a:rPr>
              <a:t>Official Course</a:t>
            </a:r>
            <a:endParaRPr lang="en-US" sz="4800" dirty="0">
              <a:solidFill>
                <a:schemeClr val="tx1">
                  <a:lumMod val="65000"/>
                  <a:lumOff val="35000"/>
                </a:schemeClr>
              </a:solidFill>
              <a:latin typeface="Segoe UI Light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3108233" y="2514600"/>
            <a:ext cx="5687423" cy="13716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8400" baseline="0">
                <a:solidFill>
                  <a:schemeClr val="bg1"/>
                </a:solidFill>
                <a:latin typeface="Segoe UI Light" pitchFamily="34" charset="0"/>
              </a:defRPr>
            </a:lvl1pPr>
          </a:lstStyle>
          <a:p>
            <a:pPr lvl="0"/>
            <a:r>
              <a:rPr lang="en-US" dirty="0" smtClean="0"/>
              <a:t>&lt;Number&gt;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3108233" y="3886200"/>
            <a:ext cx="5638800" cy="1143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aseline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pPr lvl="0"/>
            <a:r>
              <a:rPr lang="en-US" dirty="0" smtClean="0"/>
              <a:t>Course title starts here</a:t>
            </a:r>
            <a:endParaRPr lang="en-US" dirty="0"/>
          </a:p>
        </p:txBody>
      </p:sp>
      <p:pic>
        <p:nvPicPr>
          <p:cNvPr id="3" name="Picture 2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514600"/>
            <a:ext cx="3063240" cy="25146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5758770"/>
            <a:ext cx="2590800" cy="953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ynamics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4177" y="2514600"/>
            <a:ext cx="9144000" cy="25146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3108233" y="2514600"/>
            <a:ext cx="5687423" cy="13716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8400" baseline="0">
                <a:solidFill>
                  <a:schemeClr val="bg1"/>
                </a:solidFill>
                <a:latin typeface="Segoe UI Light" pitchFamily="34" charset="0"/>
              </a:defRPr>
            </a:lvl1pPr>
          </a:lstStyle>
          <a:p>
            <a:pPr lvl="0"/>
            <a:r>
              <a:rPr lang="en-US" dirty="0" smtClean="0"/>
              <a:t>&lt;Number&gt;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3108233" y="3886200"/>
            <a:ext cx="5638800" cy="1143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aseline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pPr lvl="0"/>
            <a:r>
              <a:rPr lang="en-US" dirty="0" smtClean="0"/>
              <a:t>Course title starts here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193478"/>
            <a:ext cx="4710223" cy="1016322"/>
          </a:xfrm>
          <a:prstGeom prst="rect">
            <a:avLst/>
          </a:prstGeom>
        </p:spPr>
      </p:pic>
      <p:pic>
        <p:nvPicPr>
          <p:cNvPr id="10" name="Picture 9"/>
          <p:cNvPicPr>
            <a:picLocks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514600"/>
            <a:ext cx="3063240" cy="25146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5998843"/>
            <a:ext cx="1814119" cy="694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5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dule ope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293914" y="-76200"/>
            <a:ext cx="9448800" cy="7239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2286000" y="2514600"/>
            <a:ext cx="6858000" cy="881743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2590800" y="2514600"/>
            <a:ext cx="5638800" cy="8817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4800" baseline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pPr lvl="0"/>
            <a:r>
              <a:rPr lang="en-US" smtClean="0"/>
              <a:t>Module &lt;Number</a:t>
            </a:r>
            <a:r>
              <a:rPr lang="en-US" dirty="0" smtClean="0"/>
              <a:t>&gt;</a:t>
            </a:r>
            <a:endParaRPr lang="en-US" dirty="0"/>
          </a:p>
        </p:txBody>
      </p:sp>
      <p:sp>
        <p:nvSpPr>
          <p:cNvPr id="9" name="Text Placeholder 18"/>
          <p:cNvSpPr>
            <a:spLocks noGrp="1"/>
          </p:cNvSpPr>
          <p:nvPr>
            <p:ph type="body" sz="quarter" idx="12" hasCustomPrompt="1"/>
          </p:nvPr>
        </p:nvSpPr>
        <p:spPr>
          <a:xfrm>
            <a:off x="2590800" y="3505200"/>
            <a:ext cx="5624732" cy="14325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aseline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pPr lvl="0"/>
            <a:r>
              <a:rPr lang="en-US" dirty="0" smtClean="0"/>
              <a:t>Module title starts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426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pt Slide 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822960"/>
          </a:xfrm>
        </p:spPr>
        <p:txBody>
          <a:bodyPr>
            <a:noAutofit/>
          </a:bodyPr>
          <a:lstStyle>
            <a:lvl1pPr algn="l">
              <a:defRPr sz="3200" baseline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en-US" dirty="0" smtClean="0"/>
              <a:t>32pt Slide Title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fld id="{D814DA60-3BEE-4BCE-BEDB-E433FD9709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57200" y="6324600"/>
            <a:ext cx="28956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1066800"/>
            <a:ext cx="8229600" cy="5105400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rgbClr val="0070C0"/>
              </a:buClr>
              <a:buFont typeface="Arial" pitchFamily="34" charset="0"/>
              <a:buChar char="•"/>
              <a:defRPr sz="2800" b="0"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800100" indent="-342900">
              <a:buClr>
                <a:srgbClr val="0070C0"/>
              </a:buClr>
              <a:buFont typeface="Arial" pitchFamily="34" charset="0"/>
              <a:buChar char="•"/>
              <a:defRPr sz="2400" b="0"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257300" indent="-342900">
              <a:buClr>
                <a:srgbClr val="0070C0"/>
              </a:buClr>
              <a:buFont typeface="Arial" pitchFamily="34" charset="0"/>
              <a:buChar char="•"/>
              <a:defRPr sz="2000" b="0"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>
              <a:defRPr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>
              <a:defRPr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118172318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pt Slid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822960"/>
          </a:xfrm>
        </p:spPr>
        <p:txBody>
          <a:bodyPr>
            <a:noAutofit/>
          </a:bodyPr>
          <a:lstStyle>
            <a:lvl1pPr algn="l">
              <a:defRPr sz="2800" baseline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en-US" dirty="0" smtClean="0"/>
              <a:t>28 </a:t>
            </a:r>
            <a:r>
              <a:rPr lang="en-US" dirty="0" err="1" smtClean="0"/>
              <a:t>pt</a:t>
            </a:r>
            <a:r>
              <a:rPr lang="en-US" dirty="0" smtClean="0"/>
              <a:t> Slide Title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324600"/>
            <a:ext cx="28956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4DA60-3BEE-4BCE-BEDB-E433FD9709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1066800"/>
            <a:ext cx="8229600" cy="5105400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rgbClr val="0070C0"/>
              </a:buClr>
              <a:buFont typeface="Arial" pitchFamily="34" charset="0"/>
              <a:buChar char="•"/>
              <a:defRPr sz="2800" b="0"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800100" indent="-342900">
              <a:buClr>
                <a:srgbClr val="0070C0"/>
              </a:buClr>
              <a:buFont typeface="Arial" pitchFamily="34" charset="0"/>
              <a:buChar char="•"/>
              <a:defRPr sz="2400" b="0"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257300" indent="-342900">
              <a:buClr>
                <a:srgbClr val="0070C0"/>
              </a:buClr>
              <a:buFont typeface="Arial" pitchFamily="34" charset="0"/>
              <a:buChar char="•"/>
              <a:defRPr sz="2000" b="0"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>
              <a:defRPr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>
              <a:defRPr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978192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324600"/>
            <a:ext cx="28956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fld id="{D814DA60-3BEE-4BCE-BEDB-E433FD9709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822960"/>
          </a:xfrm>
        </p:spPr>
        <p:txBody>
          <a:bodyPr>
            <a:noAutofit/>
          </a:bodyPr>
          <a:lstStyle>
            <a:lvl1pPr algn="l">
              <a:defRPr sz="3200" baseline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en-US" dirty="0" smtClean="0"/>
              <a:t>32pt Slide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112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9B7DB-8367-4EA5-BD31-DC3A1C807884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fld id="{D814DA60-3BEE-4BCE-BEDB-E433FD97096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704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0" r:id="rId4"/>
    <p:sldLayoutId id="2147483661" r:id="rId5"/>
    <p:sldLayoutId id="2147483655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crosoft.com/learning/certification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20761B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3108232" y="3654152"/>
            <a:ext cx="6035768" cy="1143000"/>
          </a:xfrm>
        </p:spPr>
        <p:txBody>
          <a:bodyPr/>
          <a:lstStyle/>
          <a:p>
            <a:r>
              <a:rPr lang="en-GB" dirty="0" smtClean="0"/>
              <a:t>Querying Data with Transact-SQL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32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Microsoft Certification Program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219200"/>
            <a:ext cx="47244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Get trained. Get certified. </a:t>
            </a:r>
          </a:p>
          <a:p>
            <a:r>
              <a:rPr lang="en-US" sz="3800" dirty="0" smtClean="0">
                <a:solidFill>
                  <a:srgbClr val="00B0F0"/>
                </a:solidFill>
              </a:rPr>
              <a:t>Get ahead.</a:t>
            </a:r>
          </a:p>
          <a:p>
            <a:endParaRPr lang="en-US" sz="1000" dirty="0"/>
          </a:p>
          <a:p>
            <a:endParaRPr lang="en-US" dirty="0" smtClean="0"/>
          </a:p>
          <a:p>
            <a:r>
              <a:rPr lang="en-US" dirty="0" smtClean="0"/>
              <a:t>Microsoft Certifications demonstrate you have the skills to design, deploy, and optimize the latest technology solutions. </a:t>
            </a:r>
          </a:p>
          <a:p>
            <a:endParaRPr lang="en-US" dirty="0"/>
          </a:p>
          <a:p>
            <a:r>
              <a:rPr lang="en-US" dirty="0" smtClean="0"/>
              <a:t>Ask your Microsoft Learning Partner how you can prepare for certification.</a:t>
            </a:r>
          </a:p>
          <a:p>
            <a:endParaRPr lang="en-US" dirty="0" smtClean="0"/>
          </a:p>
          <a:p>
            <a:r>
              <a:rPr lang="en-US" dirty="0" smtClean="0"/>
              <a:t>Also see:</a:t>
            </a:r>
            <a:endParaRPr lang="en-US" dirty="0"/>
          </a:p>
          <a:p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www.microsoft.com/learning/</a:t>
            </a:r>
          </a:p>
          <a:p>
            <a:r>
              <a:rPr lang="en-US" dirty="0" smtClean="0">
                <a:hlinkClick r:id="rId3"/>
              </a:rPr>
              <a:t>certification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151" y="2133600"/>
            <a:ext cx="3160162" cy="392691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5867400"/>
            <a:ext cx="1898910" cy="698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385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Preparing for the Labs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57200" y="1844824"/>
            <a:ext cx="8229600" cy="4327376"/>
          </a:xfrm>
        </p:spPr>
        <p:txBody>
          <a:bodyPr/>
          <a:lstStyle/>
          <a:p>
            <a:pPr marL="0" indent="0">
              <a:buNone/>
            </a:pPr>
            <a:r>
              <a:rPr lang="en-US" sz="2200" dirty="0" smtClean="0"/>
              <a:t>Your lab activities will be centered around Adventure Works Cycles, a fictitious manufacturer and seller of cycles and related products.</a:t>
            </a:r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r>
              <a:rPr lang="en-US" sz="2200" dirty="0" smtClean="0"/>
              <a:t>To complete the labs, you will work in a virtual </a:t>
            </a:r>
            <a:br>
              <a:rPr lang="en-US" sz="2200" dirty="0" smtClean="0"/>
            </a:br>
            <a:r>
              <a:rPr lang="en-US" sz="2200" dirty="0" smtClean="0"/>
              <a:t>machine (VM) environment. </a:t>
            </a:r>
          </a:p>
          <a:p>
            <a:pPr marL="0" indent="0">
              <a:buNone/>
            </a:pPr>
            <a:endParaRPr lang="en-US" sz="2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996952"/>
            <a:ext cx="103632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89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Straight Connector 39"/>
          <p:cNvCxnSpPr>
            <a:endCxn id="7" idx="3"/>
          </p:cNvCxnSpPr>
          <p:nvPr/>
        </p:nvCxnSpPr>
        <p:spPr>
          <a:xfrm flipH="1">
            <a:off x="5884181" y="5940713"/>
            <a:ext cx="110226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865762" y="4149080"/>
            <a:ext cx="3888432" cy="2305918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6" name="Straight Connector 35"/>
          <p:cNvCxnSpPr/>
          <p:nvPr/>
        </p:nvCxnSpPr>
        <p:spPr>
          <a:xfrm>
            <a:off x="3324987" y="4889715"/>
            <a:ext cx="0" cy="2229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3209"/>
            <a:ext cx="8229600" cy="822960"/>
          </a:xfrm>
        </p:spPr>
        <p:txBody>
          <a:bodyPr/>
          <a:lstStyle/>
          <a:p>
            <a:r>
              <a:rPr lang="en-US" dirty="0" smtClean="0"/>
              <a:t>Virtual Machine Environment</a:t>
            </a:r>
            <a:endParaRPr lang="en-US" dirty="0"/>
          </a:p>
        </p:txBody>
      </p:sp>
      <p:graphicFrame>
        <p:nvGraphicFramePr>
          <p:cNvPr id="6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5555486"/>
              </p:ext>
            </p:extLst>
          </p:nvPr>
        </p:nvGraphicFramePr>
        <p:xfrm>
          <a:off x="457200" y="1219200"/>
          <a:ext cx="8153400" cy="2229084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60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Virtual Machine Name: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T="91421" marB="9142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Use as: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T="91421" marB="91421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77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20761B-MIA-DC</a:t>
                      </a:r>
                      <a:endParaRPr kumimoji="0" lang="en-US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T="91421" marB="9142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Domain controller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T="91421" marB="91421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77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20761B-MIA-SQL</a:t>
                      </a:r>
                      <a:endParaRPr kumimoji="0" lang="en-US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T="91421" marB="9142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Database and BI server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T="91421" marB="91421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MSL-TMG1</a:t>
                      </a:r>
                      <a:endParaRPr kumimoji="0" lang="en-GB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T="91421" marB="9142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Internet gateway</a:t>
                      </a:r>
                      <a:endParaRPr kumimoji="0" lang="en-GB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T="91421" marB="91421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3069740" y="5042188"/>
            <a:ext cx="820358" cy="930574"/>
            <a:chOff x="1341538" y="5190939"/>
            <a:chExt cx="820358" cy="930574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1538" y="5190939"/>
              <a:ext cx="528987" cy="930574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99348" y="5817101"/>
              <a:ext cx="462548" cy="304412"/>
            </a:xfrm>
            <a:prstGeom prst="rect">
              <a:avLst/>
            </a:prstGeom>
          </p:spPr>
        </p:pic>
      </p:grpSp>
      <p:grpSp>
        <p:nvGrpSpPr>
          <p:cNvPr id="13" name="Group 12"/>
          <p:cNvGrpSpPr/>
          <p:nvPr/>
        </p:nvGrpSpPr>
        <p:grpSpPr>
          <a:xfrm>
            <a:off x="2433664" y="3700940"/>
            <a:ext cx="744073" cy="968636"/>
            <a:chOff x="796299" y="4620604"/>
            <a:chExt cx="1020130" cy="1328007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6299" y="4620604"/>
              <a:ext cx="754909" cy="1328007"/>
            </a:xfrm>
            <a:prstGeom prst="rect">
              <a:avLst/>
            </a:prstGeom>
          </p:spPr>
        </p:pic>
        <p:grpSp>
          <p:nvGrpSpPr>
            <p:cNvPr id="10" name="Group 9"/>
            <p:cNvGrpSpPr/>
            <p:nvPr/>
          </p:nvGrpSpPr>
          <p:grpSpPr>
            <a:xfrm>
              <a:off x="1168357" y="5368784"/>
              <a:ext cx="648072" cy="574884"/>
              <a:chOff x="179512" y="5089963"/>
              <a:chExt cx="1072677" cy="951537"/>
            </a:xfrm>
          </p:grpSpPr>
          <p:sp>
            <p:nvSpPr>
              <p:cNvPr id="9" name="Isosceles Triangle 8"/>
              <p:cNvSpPr/>
              <p:nvPr/>
            </p:nvSpPr>
            <p:spPr>
              <a:xfrm>
                <a:off x="179512" y="5089963"/>
                <a:ext cx="1072677" cy="936104"/>
              </a:xfrm>
              <a:prstGeom prst="triangle">
                <a:avLst>
                  <a:gd name="adj" fmla="val 50808"/>
                </a:avLst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7850" y="5297118"/>
                <a:ext cx="561179" cy="744382"/>
              </a:xfrm>
              <a:prstGeom prst="rect">
                <a:avLst/>
              </a:prstGeom>
            </p:spPr>
          </p:pic>
        </p:grpSp>
      </p:grpSp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4963" y="5247425"/>
            <a:ext cx="528987" cy="93057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3718" y="5703427"/>
            <a:ext cx="460463" cy="474572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2007281" y="4591367"/>
            <a:ext cx="7264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MIA-DC</a:t>
            </a:r>
            <a:endParaRPr lang="en-GB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2990065" y="5970962"/>
            <a:ext cx="7938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MIA-SQL</a:t>
            </a:r>
            <a:endParaRPr lang="en-GB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4951473" y="6177999"/>
            <a:ext cx="9444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MSL-TMG1</a:t>
            </a:r>
            <a:endParaRPr lang="en-GB" sz="1200" dirty="0"/>
          </a:p>
        </p:txBody>
      </p:sp>
      <p:grpSp>
        <p:nvGrpSpPr>
          <p:cNvPr id="27" name="Group 26"/>
          <p:cNvGrpSpPr/>
          <p:nvPr/>
        </p:nvGrpSpPr>
        <p:grpSpPr>
          <a:xfrm>
            <a:off x="6850678" y="5071666"/>
            <a:ext cx="1936782" cy="1118929"/>
            <a:chOff x="6372200" y="4165679"/>
            <a:chExt cx="1936782" cy="1118929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2200" y="4165679"/>
              <a:ext cx="1936782" cy="1118929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6825883" y="4711395"/>
              <a:ext cx="71692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200" dirty="0" smtClean="0"/>
                <a:t>Internet</a:t>
              </a: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849693" y="6237312"/>
            <a:ext cx="167225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ADVENTUREWORKS.MSFT</a:t>
            </a:r>
            <a:endParaRPr lang="en-GB" sz="1000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1153794" y="4888956"/>
            <a:ext cx="474216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705040" y="4665971"/>
            <a:ext cx="0" cy="2229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endCxn id="15" idx="0"/>
          </p:cNvCxnSpPr>
          <p:nvPr/>
        </p:nvCxnSpPr>
        <p:spPr>
          <a:xfrm>
            <a:off x="5389456" y="4898936"/>
            <a:ext cx="1" cy="3484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350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Demonstration: Using Hyper-V Manager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US" sz="2400" dirty="0" smtClean="0"/>
              <a:t>In this demonstration, you will learn how to:</a:t>
            </a:r>
          </a:p>
          <a:p>
            <a:pPr>
              <a:spcAft>
                <a:spcPts val="300"/>
              </a:spcAft>
            </a:pPr>
            <a:r>
              <a:rPr lang="en-US" sz="1800" dirty="0" smtClean="0"/>
              <a:t>Open Hyper-V Manager</a:t>
            </a:r>
          </a:p>
          <a:p>
            <a:pPr>
              <a:spcAft>
                <a:spcPts val="300"/>
              </a:spcAft>
            </a:pPr>
            <a:r>
              <a:rPr lang="en-US" sz="1800" dirty="0" smtClean="0"/>
              <a:t>Navigate the various sections/panes within Hyper-V Manager</a:t>
            </a:r>
          </a:p>
          <a:p>
            <a:pPr lvl="1">
              <a:spcAft>
                <a:spcPts val="300"/>
              </a:spcAft>
            </a:pPr>
            <a:r>
              <a:rPr lang="en-US" sz="1800" dirty="0" smtClean="0"/>
              <a:t>Virtual Machines, Snapshots, and Actions: Server-specific and VM-specific</a:t>
            </a:r>
          </a:p>
          <a:p>
            <a:pPr>
              <a:spcAft>
                <a:spcPts val="300"/>
              </a:spcAft>
            </a:pPr>
            <a:r>
              <a:rPr lang="en-US" sz="1800" dirty="0" smtClean="0"/>
              <a:t>Identify the VMs used in the labs for this course</a:t>
            </a:r>
          </a:p>
          <a:p>
            <a:pPr>
              <a:spcAft>
                <a:spcPts val="300"/>
              </a:spcAft>
            </a:pPr>
            <a:r>
              <a:rPr lang="en-US" sz="1800" dirty="0" smtClean="0"/>
              <a:t>Take a Snapshot and Apply a Snapshot</a:t>
            </a:r>
          </a:p>
          <a:p>
            <a:pPr>
              <a:spcAft>
                <a:spcPts val="300"/>
              </a:spcAft>
            </a:pPr>
            <a:r>
              <a:rPr lang="en-US" sz="1800" dirty="0" smtClean="0"/>
              <a:t>Connect to a VM</a:t>
            </a:r>
          </a:p>
          <a:p>
            <a:pPr>
              <a:spcAft>
                <a:spcPts val="300"/>
              </a:spcAft>
            </a:pPr>
            <a:r>
              <a:rPr lang="en-US" sz="1800" dirty="0" smtClean="0"/>
              <a:t>Start and log on to a VM</a:t>
            </a:r>
          </a:p>
          <a:p>
            <a:pPr>
              <a:spcAft>
                <a:spcPts val="300"/>
              </a:spcAft>
            </a:pPr>
            <a:r>
              <a:rPr lang="en-US" sz="1800" dirty="0" smtClean="0"/>
              <a:t>Switch between full screen and window modes</a:t>
            </a:r>
          </a:p>
          <a:p>
            <a:pPr>
              <a:spcAft>
                <a:spcPts val="300"/>
              </a:spcAft>
            </a:pPr>
            <a:r>
              <a:rPr lang="en-US" sz="1800" dirty="0" smtClean="0"/>
              <a:t>Revert to the previous Snapshot</a:t>
            </a:r>
          </a:p>
          <a:p>
            <a:pPr>
              <a:spcAft>
                <a:spcPts val="300"/>
              </a:spcAft>
            </a:pPr>
            <a:r>
              <a:rPr lang="en-US" sz="1800" dirty="0" smtClean="0"/>
              <a:t>Shut down a VM</a:t>
            </a:r>
          </a:p>
          <a:p>
            <a:pPr lvl="1">
              <a:spcAft>
                <a:spcPts val="300"/>
              </a:spcAft>
            </a:pPr>
            <a:r>
              <a:rPr lang="en-US" sz="1800" dirty="0" smtClean="0"/>
              <a:t>When to use Shut Down or Turn off</a:t>
            </a:r>
          </a:p>
          <a:p>
            <a:pPr>
              <a:spcAft>
                <a:spcPts val="300"/>
              </a:spcAft>
            </a:pPr>
            <a:r>
              <a:rPr lang="en-US" sz="1800" dirty="0" smtClean="0"/>
              <a:t>Close Hyper-V Manager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95898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Welcome!</a:t>
            </a: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1066800"/>
            <a:ext cx="8229600" cy="5105400"/>
          </a:xfrm>
          <a:prstGeom prst="rect">
            <a:avLst/>
          </a:prstGeom>
        </p:spPr>
        <p:txBody>
          <a:bodyPr numCol="2" spcCol="45720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en-US" sz="1800" b="1" dirty="0" smtClean="0">
                <a:solidFill>
                  <a:srgbClr val="0070C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Thank you for joining us today.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1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We’ve worked together with Microsoft Learning Partners and Microsoft IT Academies to bring you a world-class learning experience, including: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1800" b="1" dirty="0" smtClean="0">
                <a:solidFill>
                  <a:srgbClr val="0070C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Microsoft Certified Trainers + Instructors. </a:t>
            </a:r>
            <a:r>
              <a:rPr lang="en-US" sz="1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Your instructor is a premier technical and instructional expert who meets ongoing certification requirements. 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1800" b="1" dirty="0" smtClean="0">
                <a:solidFill>
                  <a:srgbClr val="0070C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Customer Satisfaction Guarantee. </a:t>
            </a:r>
            <a:r>
              <a:rPr lang="en-US" sz="1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Our Partners offer a satisfaction guarantee and we hold them accountable for it. At the end of class, please complete an evaluation of </a:t>
            </a:r>
          </a:p>
          <a:p>
            <a:pPr marL="0" indent="0">
              <a:spcBef>
                <a:spcPts val="1200"/>
              </a:spcBef>
              <a:buNone/>
            </a:pPr>
            <a:endParaRPr lang="en-US" sz="18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1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today’s experience. We value your feedback! 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1800" b="1" dirty="0" smtClean="0">
                <a:solidFill>
                  <a:srgbClr val="0070C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Certification Benefits. </a:t>
            </a:r>
            <a:r>
              <a:rPr lang="en-US" sz="1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After training, consider pursuing a Microsoft Certification, to help distinguish your technical expertise and experience. Ask your instructor about available exam promotions and discounts.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1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We wish you a great learning experience and ongoing career success!</a:t>
            </a:r>
          </a:p>
          <a:p>
            <a:pPr marL="0" indent="0">
              <a:lnSpc>
                <a:spcPct val="97000"/>
              </a:lnSpc>
              <a:buNone/>
            </a:pPr>
            <a:endParaRPr lang="en-US" sz="1800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9947" y="5867400"/>
            <a:ext cx="2193219" cy="806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14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Instructor: </a:t>
            </a:r>
            <a:r>
              <a:rPr lang="en-US" dirty="0"/>
              <a:t>&lt;Instructor Name&gt;</a:t>
            </a:r>
          </a:p>
          <a:p>
            <a:r>
              <a:rPr lang="en-US" dirty="0"/>
              <a:t>&lt;Title or other credentials, e.g. Microsoft Certified Trainer&gt;</a:t>
            </a:r>
          </a:p>
          <a:p>
            <a:r>
              <a:rPr lang="en-US" dirty="0"/>
              <a:t>&lt;Affiliation/Company&gt;</a:t>
            </a:r>
          </a:p>
          <a:p>
            <a:r>
              <a:rPr lang="en-US" dirty="0"/>
              <a:t>&lt;A few words about my technical and professional experience&gt; </a:t>
            </a:r>
          </a:p>
        </p:txBody>
      </p:sp>
    </p:spTree>
    <p:extLst>
      <p:ext uri="{BB962C8B-B14F-4D97-AF65-F5344CB8AC3E}">
        <p14:creationId xmlns:p14="http://schemas.microsoft.com/office/powerpoint/2010/main" val="50387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Introductions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Name</a:t>
            </a:r>
          </a:p>
          <a:p>
            <a:r>
              <a:rPr lang="en-US" dirty="0"/>
              <a:t>Company affiliation</a:t>
            </a:r>
          </a:p>
          <a:p>
            <a:r>
              <a:rPr lang="en-US" dirty="0"/>
              <a:t>Title/function</a:t>
            </a:r>
          </a:p>
          <a:p>
            <a:r>
              <a:rPr lang="en-US" dirty="0"/>
              <a:t>Job responsibility</a:t>
            </a:r>
          </a:p>
          <a:p>
            <a:r>
              <a:rPr lang="en-GB" dirty="0" smtClean="0"/>
              <a:t>Business Intelligence experience</a:t>
            </a:r>
            <a:endParaRPr lang="en-US" dirty="0" smtClean="0"/>
          </a:p>
          <a:p>
            <a:r>
              <a:rPr lang="en-US" dirty="0" smtClean="0"/>
              <a:t>Your </a:t>
            </a:r>
            <a:r>
              <a:rPr lang="en-US" dirty="0"/>
              <a:t>expectations for the course</a:t>
            </a:r>
          </a:p>
        </p:txBody>
      </p:sp>
    </p:spTree>
    <p:extLst>
      <p:ext uri="{BB962C8B-B14F-4D97-AF65-F5344CB8AC3E}">
        <p14:creationId xmlns:p14="http://schemas.microsoft.com/office/powerpoint/2010/main" val="3836820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Facilities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Class hours</a:t>
            </a:r>
          </a:p>
          <a:p>
            <a:r>
              <a:rPr lang="en-US" dirty="0" smtClean="0"/>
              <a:t>Building hours</a:t>
            </a:r>
          </a:p>
          <a:p>
            <a:r>
              <a:rPr lang="en-US" dirty="0" smtClean="0"/>
              <a:t>Parking</a:t>
            </a:r>
          </a:p>
          <a:p>
            <a:r>
              <a:rPr lang="en-US" dirty="0" smtClean="0"/>
              <a:t>Restrooms</a:t>
            </a:r>
          </a:p>
          <a:p>
            <a:r>
              <a:rPr lang="en-US" dirty="0" smtClean="0"/>
              <a:t>Meals</a:t>
            </a:r>
          </a:p>
          <a:p>
            <a:r>
              <a:rPr lang="en-US" dirty="0" smtClean="0"/>
              <a:t>Phones</a:t>
            </a:r>
          </a:p>
          <a:p>
            <a:r>
              <a:rPr lang="en-US" dirty="0" smtClean="0"/>
              <a:t>Messages</a:t>
            </a:r>
          </a:p>
          <a:p>
            <a:r>
              <a:rPr lang="en-US" dirty="0" smtClean="0"/>
              <a:t>Smoking</a:t>
            </a:r>
          </a:p>
          <a:p>
            <a:r>
              <a:rPr lang="en-US" dirty="0" smtClean="0"/>
              <a:t>Recycling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73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This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Audience</a:t>
            </a:r>
          </a:p>
          <a:p>
            <a:r>
              <a:rPr lang="en-US" dirty="0" smtClean="0"/>
              <a:t>Course Prerequisites</a:t>
            </a:r>
          </a:p>
          <a:p>
            <a:r>
              <a:rPr lang="en-US" dirty="0" smtClean="0"/>
              <a:t>Course Objectives</a:t>
            </a:r>
          </a:p>
          <a:p>
            <a:r>
              <a:rPr lang="en-US" dirty="0" smtClean="0"/>
              <a:t>What You Can Expect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80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2743200" y="2057400"/>
            <a:ext cx="4876800" cy="2247868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 smtClean="0">
                <a:solidFill>
                  <a:srgbClr val="0070C0"/>
                </a:solidFill>
              </a:rPr>
              <a:t>Microsoft Official Course Handbook</a:t>
            </a:r>
          </a:p>
          <a:p>
            <a:pPr marL="560070" indent="-285750"/>
            <a:r>
              <a:rPr lang="en-US" sz="2000" dirty="0" smtClean="0"/>
              <a:t>Organized by Modules</a:t>
            </a:r>
          </a:p>
          <a:p>
            <a:pPr marL="560070" indent="-285750"/>
            <a:r>
              <a:rPr lang="en-US" sz="2000" dirty="0" smtClean="0"/>
              <a:t>Includes Labs + Lab </a:t>
            </a:r>
            <a:r>
              <a:rPr lang="en-US" sz="2000" dirty="0"/>
              <a:t>Answer </a:t>
            </a:r>
            <a:r>
              <a:rPr lang="en-US" sz="2000" dirty="0" smtClean="0"/>
              <a:t>Keys</a:t>
            </a:r>
          </a:p>
          <a:p>
            <a:pPr marL="560070" indent="-285750"/>
            <a:r>
              <a:rPr lang="en-US" sz="2000" dirty="0" smtClean="0"/>
              <a:t>Module Reviews + Takeaways—great for on-the-job reference</a:t>
            </a:r>
            <a:endParaRPr lang="en-US" sz="18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65909" y="0"/>
            <a:ext cx="8229600" cy="822960"/>
          </a:xfrm>
        </p:spPr>
        <p:txBody>
          <a:bodyPr/>
          <a:lstStyle/>
          <a:p>
            <a:r>
              <a:rPr lang="en-US" dirty="0" smtClean="0"/>
              <a:t>Your Course Materials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" y="1066800"/>
            <a:ext cx="807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Designed to optimize your classroom learning experience. </a:t>
            </a:r>
          </a:p>
          <a:p>
            <a:r>
              <a:rPr lang="en-US" sz="2000" dirty="0" smtClean="0"/>
              <a:t>And support you back on the job. </a:t>
            </a:r>
            <a:endParaRPr lang="en-US" sz="2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2154583"/>
            <a:ext cx="1676400" cy="2150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40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Outline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0" y="1311058"/>
            <a:ext cx="9217024" cy="5530552"/>
          </a:xfrm>
        </p:spPr>
        <p:txBody>
          <a:bodyPr>
            <a:noAutofit/>
          </a:bodyPr>
          <a:lstStyle/>
          <a:p>
            <a:pPr>
              <a:lnSpc>
                <a:spcPts val="1300"/>
              </a:lnSpc>
              <a:spcAft>
                <a:spcPts val="600"/>
              </a:spcAft>
            </a:pPr>
            <a:endParaRPr lang="en-US" sz="2400" b="1" dirty="0" smtClean="0">
              <a:latin typeface="Segoe" panose="020B05020405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300"/>
              </a:lnSpc>
              <a:spcAft>
                <a:spcPts val="600"/>
              </a:spcAft>
            </a:pPr>
            <a:r>
              <a:rPr lang="en-US" sz="2400" b="1" dirty="0" smtClean="0"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Module </a:t>
            </a:r>
            <a:r>
              <a:rPr lang="en-US" sz="2400" b="1" dirty="0"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2400" dirty="0"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“Introduction to Microsoft SQL Server 2016" </a:t>
            </a:r>
            <a:endParaRPr lang="en-GB" sz="2400" dirty="0">
              <a:latin typeface="Segoe" panose="020B05020405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300"/>
              </a:lnSpc>
              <a:spcAft>
                <a:spcPts val="600"/>
              </a:spcAft>
            </a:pPr>
            <a:r>
              <a:rPr lang="en-US" sz="2400" b="1" dirty="0"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Module 2</a:t>
            </a:r>
            <a:r>
              <a:rPr lang="en-US" sz="2400" dirty="0"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“Introduction to T-SQL Querying" </a:t>
            </a:r>
            <a:endParaRPr lang="en-GB" sz="2400" dirty="0">
              <a:latin typeface="Segoe" panose="020B05020405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300"/>
              </a:lnSpc>
              <a:spcAft>
                <a:spcPts val="600"/>
              </a:spcAft>
            </a:pPr>
            <a:r>
              <a:rPr lang="en-US" sz="2400" b="1" dirty="0"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Module 3</a:t>
            </a:r>
            <a:r>
              <a:rPr lang="en-US" sz="2400" dirty="0"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“Writing SELECT Queries" </a:t>
            </a:r>
            <a:endParaRPr lang="en-GB" sz="2400" dirty="0">
              <a:latin typeface="Segoe" panose="020B05020405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300"/>
              </a:lnSpc>
              <a:spcAft>
                <a:spcPts val="600"/>
              </a:spcAft>
            </a:pPr>
            <a:r>
              <a:rPr lang="en-US" sz="2400" b="1" dirty="0"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Module 4</a:t>
            </a:r>
            <a:r>
              <a:rPr lang="en-US" sz="2400" dirty="0"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“Querying Multiple Tables" </a:t>
            </a:r>
            <a:endParaRPr lang="en-GB" sz="2400" dirty="0">
              <a:latin typeface="Segoe" panose="020B05020405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300"/>
              </a:lnSpc>
              <a:spcAft>
                <a:spcPts val="600"/>
              </a:spcAft>
            </a:pPr>
            <a:r>
              <a:rPr lang="en-US" sz="2400" b="1" dirty="0"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Module 5</a:t>
            </a:r>
            <a:r>
              <a:rPr lang="en-US" sz="2400" dirty="0"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“</a:t>
            </a:r>
            <a:r>
              <a:rPr lang="en-GB" sz="2400" dirty="0"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Sorting and Filtering Data</a:t>
            </a:r>
            <a:r>
              <a:rPr lang="en-US" sz="2400" dirty="0"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 </a:t>
            </a:r>
            <a:endParaRPr lang="en-GB" sz="2400" dirty="0">
              <a:latin typeface="Segoe" panose="020B05020405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300"/>
              </a:lnSpc>
              <a:spcAft>
                <a:spcPts val="600"/>
              </a:spcAft>
            </a:pPr>
            <a:r>
              <a:rPr lang="en-US" sz="2400" b="1" dirty="0"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Module 6</a:t>
            </a:r>
            <a:r>
              <a:rPr lang="en-US" sz="2400" dirty="0"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“Working with SQL Server 2016 Data Types" </a:t>
            </a:r>
            <a:endParaRPr lang="en-GB" sz="2400" dirty="0">
              <a:latin typeface="Segoe" panose="020B05020405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300"/>
              </a:lnSpc>
              <a:spcAft>
                <a:spcPts val="600"/>
              </a:spcAft>
            </a:pPr>
            <a:r>
              <a:rPr lang="en-US" sz="2400" b="1" dirty="0"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Module 7</a:t>
            </a:r>
            <a:r>
              <a:rPr lang="en-US" sz="2400" dirty="0"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“Using DML to Modify Data" </a:t>
            </a:r>
            <a:endParaRPr lang="en-GB" sz="2400" dirty="0">
              <a:latin typeface="Segoe" panose="020B05020405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300"/>
              </a:lnSpc>
              <a:spcAft>
                <a:spcPts val="600"/>
              </a:spcAft>
            </a:pPr>
            <a:r>
              <a:rPr lang="en-US" sz="2400" b="1" dirty="0"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Module 8</a:t>
            </a:r>
            <a:r>
              <a:rPr lang="en-US" sz="2400" dirty="0"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“Using Built-In Functions" </a:t>
            </a:r>
            <a:endParaRPr lang="en-GB" sz="2400" dirty="0">
              <a:latin typeface="Segoe" panose="020B05020405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46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Outline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0" y="1311058"/>
            <a:ext cx="9217024" cy="5530552"/>
          </a:xfrm>
        </p:spPr>
        <p:txBody>
          <a:bodyPr>
            <a:noAutofit/>
          </a:bodyPr>
          <a:lstStyle/>
          <a:p>
            <a:pPr>
              <a:lnSpc>
                <a:spcPts val="1300"/>
              </a:lnSpc>
              <a:spcAft>
                <a:spcPts val="600"/>
              </a:spcAft>
            </a:pPr>
            <a:endParaRPr lang="en-US" sz="2400" b="1" dirty="0" smtClean="0">
              <a:latin typeface="Segoe" panose="020B05020405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ts val="1300"/>
              </a:lnSpc>
              <a:spcAft>
                <a:spcPts val="600"/>
              </a:spcAft>
            </a:pPr>
            <a:r>
              <a:rPr lang="en-US" sz="2400" b="1" dirty="0">
                <a:solidFill>
                  <a:prstClr val="black"/>
                </a:solidFill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Module 9, </a:t>
            </a:r>
            <a:r>
              <a:rPr lang="en-US" sz="2400" dirty="0">
                <a:solidFill>
                  <a:prstClr val="black"/>
                </a:solidFill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GB" sz="2400" dirty="0">
                <a:solidFill>
                  <a:prstClr val="black"/>
                </a:solidFill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Grouping and Aggregating Data</a:t>
            </a:r>
            <a:r>
              <a:rPr lang="en-US" sz="2400" dirty="0">
                <a:solidFill>
                  <a:prstClr val="black"/>
                </a:solidFill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 </a:t>
            </a:r>
            <a:endParaRPr lang="en-GB" sz="2400" dirty="0">
              <a:solidFill>
                <a:prstClr val="black"/>
              </a:solidFill>
              <a:latin typeface="Segoe" panose="020B05020405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ts val="1300"/>
              </a:lnSpc>
              <a:spcAft>
                <a:spcPts val="600"/>
              </a:spcAft>
            </a:pPr>
            <a:r>
              <a:rPr lang="en-US" sz="2400" b="1" dirty="0">
                <a:solidFill>
                  <a:prstClr val="black"/>
                </a:solidFill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Module 10, </a:t>
            </a:r>
            <a:r>
              <a:rPr lang="en-US" sz="2400" dirty="0">
                <a:solidFill>
                  <a:prstClr val="black"/>
                </a:solidFill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“Using Subqueries" </a:t>
            </a:r>
            <a:endParaRPr lang="en-GB" sz="2400" dirty="0">
              <a:solidFill>
                <a:prstClr val="black"/>
              </a:solidFill>
              <a:latin typeface="Segoe" panose="020B05020405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ts val="1300"/>
              </a:lnSpc>
              <a:spcAft>
                <a:spcPts val="600"/>
              </a:spcAft>
            </a:pPr>
            <a:r>
              <a:rPr lang="en-US" sz="2400" b="1" dirty="0">
                <a:solidFill>
                  <a:prstClr val="black"/>
                </a:solidFill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Module 11, </a:t>
            </a:r>
            <a:r>
              <a:rPr lang="en-US" sz="2400" dirty="0">
                <a:solidFill>
                  <a:prstClr val="black"/>
                </a:solidFill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“Using Table Expressions" </a:t>
            </a:r>
            <a:endParaRPr lang="en-GB" sz="2400" dirty="0">
              <a:solidFill>
                <a:prstClr val="black"/>
              </a:solidFill>
              <a:latin typeface="Segoe" panose="020B05020405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ts val="1300"/>
              </a:lnSpc>
              <a:spcAft>
                <a:spcPts val="600"/>
              </a:spcAft>
            </a:pPr>
            <a:r>
              <a:rPr lang="en-US" sz="2400" b="1" dirty="0">
                <a:solidFill>
                  <a:prstClr val="black"/>
                </a:solidFill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Module 12, </a:t>
            </a:r>
            <a:r>
              <a:rPr lang="en-US" sz="2400" dirty="0">
                <a:solidFill>
                  <a:prstClr val="black"/>
                </a:solidFill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“Using Set Operators"</a:t>
            </a:r>
            <a:endParaRPr lang="en-GB" sz="2400" dirty="0">
              <a:solidFill>
                <a:prstClr val="black"/>
              </a:solidFill>
              <a:latin typeface="Segoe" panose="020B05020405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ts val="1300"/>
              </a:lnSpc>
              <a:spcAft>
                <a:spcPts val="600"/>
              </a:spcAft>
            </a:pPr>
            <a:r>
              <a:rPr lang="en-US" sz="2400" b="1" dirty="0">
                <a:solidFill>
                  <a:prstClr val="black"/>
                </a:solidFill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Module 13, </a:t>
            </a:r>
            <a:r>
              <a:rPr lang="en-US" sz="2400" dirty="0">
                <a:solidFill>
                  <a:prstClr val="black"/>
                </a:solidFill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“Using Windows Ranking, Offset, and Aggregate </a:t>
            </a:r>
            <a:endParaRPr lang="en-US" sz="2400" dirty="0" smtClean="0">
              <a:solidFill>
                <a:prstClr val="black"/>
              </a:solidFill>
              <a:latin typeface="Segoe" panose="020B05020405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ts val="1300"/>
              </a:lnSpc>
              <a:spcAft>
                <a:spcPts val="600"/>
              </a:spcAft>
            </a:pPr>
            <a:r>
              <a:rPr lang="en-US" sz="2400" dirty="0" smtClean="0">
                <a:solidFill>
                  <a:prstClr val="black"/>
                </a:solidFill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Functions</a:t>
            </a:r>
            <a:r>
              <a:rPr lang="en-US" sz="2400" dirty="0">
                <a:solidFill>
                  <a:prstClr val="black"/>
                </a:solidFill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endParaRPr lang="en-GB" sz="2400" dirty="0">
              <a:solidFill>
                <a:prstClr val="black"/>
              </a:solidFill>
              <a:latin typeface="Segoe" panose="020B05020405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ts val="1300"/>
              </a:lnSpc>
              <a:spcAft>
                <a:spcPts val="600"/>
              </a:spcAft>
            </a:pPr>
            <a:r>
              <a:rPr lang="en-US" sz="2400" b="1" dirty="0">
                <a:solidFill>
                  <a:prstClr val="black"/>
                </a:solidFill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Module 14, </a:t>
            </a:r>
            <a:r>
              <a:rPr lang="en-US" sz="2400" dirty="0">
                <a:solidFill>
                  <a:prstClr val="black"/>
                </a:solidFill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“Pivoting and Grouping Sets"</a:t>
            </a:r>
            <a:endParaRPr lang="en-GB" sz="2400" dirty="0">
              <a:solidFill>
                <a:prstClr val="black"/>
              </a:solidFill>
              <a:latin typeface="Segoe" panose="020B05020405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ts val="1300"/>
              </a:lnSpc>
              <a:spcAft>
                <a:spcPts val="600"/>
              </a:spcAft>
            </a:pPr>
            <a:r>
              <a:rPr lang="en-US" sz="2400" b="1" dirty="0">
                <a:solidFill>
                  <a:prstClr val="black"/>
                </a:solidFill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Module 15, </a:t>
            </a:r>
            <a:r>
              <a:rPr lang="en-US" sz="2400" dirty="0">
                <a:solidFill>
                  <a:prstClr val="black"/>
                </a:solidFill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“Executing Stored Procedures"</a:t>
            </a:r>
            <a:endParaRPr lang="en-GB" sz="2400" dirty="0">
              <a:solidFill>
                <a:prstClr val="black"/>
              </a:solidFill>
              <a:latin typeface="Segoe" panose="020B05020405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ts val="1300"/>
              </a:lnSpc>
              <a:spcAft>
                <a:spcPts val="600"/>
              </a:spcAft>
            </a:pPr>
            <a:r>
              <a:rPr lang="en-US" sz="2400" b="1" dirty="0">
                <a:solidFill>
                  <a:prstClr val="black"/>
                </a:solidFill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Module 16, </a:t>
            </a:r>
            <a:r>
              <a:rPr lang="en-US" sz="2400" dirty="0">
                <a:solidFill>
                  <a:prstClr val="black"/>
                </a:solidFill>
                <a:latin typeface="Segoe" panose="020B05020405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“Programming with T-SQL"</a:t>
            </a:r>
            <a:endParaRPr lang="en-GB" sz="2400" dirty="0">
              <a:solidFill>
                <a:prstClr val="black"/>
              </a:solidFill>
              <a:latin typeface="Segoe" panose="020B05020405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17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ule 0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C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6104AB67EA0840A5368495ED48DE27" ma:contentTypeVersion="0" ma:contentTypeDescription="Create a new document." ma:contentTypeScope="" ma:versionID="26623300cf3c9a1314ffde8268b9cf10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C28F5E6C-95F4-4526-9FF0-0DA8E7745FA9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F5AAB2B-289B-4A4A-91D1-6C05C68C709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47E99D0-EB5B-490A-9F3A-614690962B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Module 0 Template</Template>
  <TotalTime>1122</TotalTime>
  <Words>812</Words>
  <Application>Microsoft Office PowerPoint</Application>
  <PresentationFormat>On-screen Show (4:3)</PresentationFormat>
  <Paragraphs>138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Segoe</vt:lpstr>
      <vt:lpstr>Segoe UI</vt:lpstr>
      <vt:lpstr>Segoe UI Light</vt:lpstr>
      <vt:lpstr>Times New Roman</vt:lpstr>
      <vt:lpstr>Verdana</vt:lpstr>
      <vt:lpstr>Module 0 Template</vt:lpstr>
      <vt:lpstr>PowerPoint Presentation</vt:lpstr>
      <vt:lpstr>Welcome!</vt:lpstr>
      <vt:lpstr>Hello</vt:lpstr>
      <vt:lpstr>Student Introductions</vt:lpstr>
      <vt:lpstr>Facilities</vt:lpstr>
      <vt:lpstr>About This Course</vt:lpstr>
      <vt:lpstr>Your Course Materials</vt:lpstr>
      <vt:lpstr>Course Outline</vt:lpstr>
      <vt:lpstr>Course Outline</vt:lpstr>
      <vt:lpstr>Microsoft Certification Program</vt:lpstr>
      <vt:lpstr>Preparing for the Labs</vt:lpstr>
      <vt:lpstr>Virtual Machine Environment</vt:lpstr>
      <vt:lpstr>Demonstration: Using Hyper-V Manager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Jez Hallybone</cp:lastModifiedBy>
  <cp:revision>71</cp:revision>
  <cp:lastPrinted>2012-08-28T00:39:50Z</cp:lastPrinted>
  <dcterms:created xsi:type="dcterms:W3CDTF">2012-09-10T15:00:36Z</dcterms:created>
  <dcterms:modified xsi:type="dcterms:W3CDTF">2017-01-27T14:33:11Z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0x010100396104AB67EA0840A5368495ED48DE27</vt:lpwstr>
  </property>
</Properties>
</file>