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Lst>
  <p:notesMasterIdLst>
    <p:notesMasterId r:id="rId49"/>
  </p:notesMasterIdLst>
  <p:sldIdLst>
    <p:sldId id="256" r:id="rId25"/>
    <p:sldId id="257" r:id="rId26"/>
    <p:sldId id="258" r:id="rId27"/>
    <p:sldId id="259" r:id="rId28"/>
    <p:sldId id="260" r:id="rId29"/>
    <p:sldId id="261" r:id="rId30"/>
    <p:sldId id="262" r:id="rId31"/>
    <p:sldId id="275" r:id="rId32"/>
    <p:sldId id="276" r:id="rId33"/>
    <p:sldId id="277" r:id="rId34"/>
    <p:sldId id="278" r:id="rId35"/>
    <p:sldId id="263" r:id="rId36"/>
    <p:sldId id="264" r:id="rId37"/>
    <p:sldId id="265" r:id="rId38"/>
    <p:sldId id="266" r:id="rId39"/>
    <p:sldId id="267" r:id="rId40"/>
    <p:sldId id="279" r:id="rId41"/>
    <p:sldId id="268" r:id="rId42"/>
    <p:sldId id="269" r:id="rId43"/>
    <p:sldId id="270" r:id="rId44"/>
    <p:sldId id="271" r:id="rId45"/>
    <p:sldId id="272" r:id="rId46"/>
    <p:sldId id="273" r:id="rId47"/>
    <p:sldId id="274" r:id="rId48"/>
  </p:sldIdLst>
  <p:sldSz cx="9144000" cy="6858000" type="screen4x3"/>
  <p:notesSz cx="6858000" cy="9144000"/>
  <p:embeddedFontLst>
    <p:embeddedFont>
      <p:font typeface="Consolas" panose="020B0609020204030204" pitchFamily="49"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Lucida Sans Unicode" panose="020B0602030504020204" pitchFamily="34" charset="0"/>
      <p:regular r:id="rId62"/>
    </p:embeddedFont>
    <p:embeddedFont>
      <p:font typeface="Verdana" panose="020B060403050404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7"/>
      </p:cViewPr>
      <p:guideLst/>
    </p:cSldViewPr>
  </p:slideViewPr>
  <p:notesTextViewPr>
    <p:cViewPr>
      <p:scale>
        <a:sx n="1" d="1"/>
        <a:sy n="1" d="1"/>
      </p:scale>
      <p:origin x="0" y="0"/>
    </p:cViewPr>
  </p:notesTextViewPr>
  <p:notesViewPr>
    <p:cSldViewPr snapToGrid="0">
      <p:cViewPr varScale="1">
        <p:scale>
          <a:sx n="75" d="100"/>
          <a:sy n="75" d="100"/>
        </p:scale>
        <p:origin x="2866"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07292-4021-459F-A01A-1B43F95A74E9}"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02B71-3129-42C0-B0EB-6C79D6BDCC9D}" type="slidenum">
              <a:rPr lang="en-GB" smtClean="0"/>
              <a:t>‹#›</a:t>
            </a:fld>
            <a:endParaRPr lang="en-GB" dirty="0"/>
          </a:p>
        </p:txBody>
      </p:sp>
    </p:spTree>
    <p:extLst>
      <p:ext uri="{BB962C8B-B14F-4D97-AF65-F5344CB8AC3E}">
        <p14:creationId xmlns:p14="http://schemas.microsoft.com/office/powerpoint/2010/main" val="389594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ka.ms/ifsc6i"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rnwb9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2601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indent="-342900">
              <a:lnSpc>
                <a:spcPct val="115000"/>
              </a:lnSpc>
              <a:spcAft>
                <a:spcPts val="995"/>
              </a:spcAft>
              <a:buFont typeface="+mj-lt"/>
              <a:buAutoNum type="arabicPeriod" startAt="14"/>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Highlight the code below the comment </a:t>
            </a:r>
            <a:r>
              <a:rPr lang="en-GB" sz="1000" b="1" dirty="0">
                <a:solidFill>
                  <a:prstClr val="black"/>
                </a:solidFill>
                <a:latin typeface="Arial" panose="020B0604020202020204" pitchFamily="34" charset="0"/>
                <a:cs typeface="Times New Roman" panose="02020603050405020304" pitchFamily="18" charset="0"/>
              </a:rPr>
              <a:t>Now we can put back the rows from the NewTables, </a:t>
            </a:r>
            <a:r>
              <a:rPr lang="en-GB" sz="1000" b="1" dirty="0" smtClean="0">
                <a:solidFill>
                  <a:prstClr val="black"/>
                </a:solidFill>
                <a:latin typeface="Arial" panose="020B0604020202020204" pitchFamily="34" charset="0"/>
                <a:cs typeface="Times New Roman" panose="02020603050405020304" pitchFamily="18" charset="0"/>
              </a:rPr>
              <a:t>using </a:t>
            </a:r>
            <a:r>
              <a:rPr lang="en-GB" sz="1000" b="1" dirty="0">
                <a:solidFill>
                  <a:prstClr val="black"/>
                </a:solidFill>
                <a:latin typeface="Arial" panose="020B0604020202020204" pitchFamily="34" charset="0"/>
                <a:cs typeface="Times New Roman" panose="02020603050405020304" pitchFamily="18" charset="0"/>
              </a:rPr>
              <a:t>the INSERT statement</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click </a:t>
            </a:r>
            <a:r>
              <a:rPr lang="en-GB" sz="1000" b="1" dirty="0">
                <a:solidFill>
                  <a:prstClr val="black"/>
                </a:solidFill>
                <a:latin typeface="Arial" panose="020B0604020202020204" pitchFamily="34" charset="0"/>
                <a:cs typeface="Times New Roman" panose="02020603050405020304" pitchFamily="18" charset="0"/>
              </a:rPr>
              <a:t>Execute</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PROCEDURE IF EXISTS Production.AddNewProducts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GO</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CREATE PROCEDURE Production.AddNewProducts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BEGIN</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Productid, productname, SupplierID, CategoryID, Unitprice FROM 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END</a:t>
            </a:r>
            <a:endParaRPr lang="en-GB" sz="1000" dirty="0">
              <a:solidFill>
                <a:prstClr val="black"/>
              </a:solidFill>
              <a:latin typeface="Arial" panose="020B0604020202020204" pitchFamily="34" charset="0"/>
            </a:endParaRPr>
          </a:p>
          <a:p>
            <a:pPr marL="457200" lvl="0">
              <a:lnSpc>
                <a:spcPct val="115000"/>
              </a:lnSpc>
              <a:spcAft>
                <a:spcPts val="995"/>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When you click Execute,</a:t>
            </a:r>
            <a:r>
              <a:rPr lang="en-GB" sz="1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SQL Server creates the stored procedure that you were missing when you tried to run it at the beginning of the demo.</a:t>
            </a:r>
          </a:p>
          <a:p>
            <a:pPr marL="342900" lvl="0" indent="-342900">
              <a:lnSpc>
                <a:spcPct val="115000"/>
              </a:lnSpc>
              <a:spcAft>
                <a:spcPts val="995"/>
              </a:spcAft>
              <a:buFont typeface="+mj-lt"/>
              <a:buAutoNum type="arabicPeriod" startAt="15"/>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Now you need to populate the original products table with the data within the secondary table as if you were adding new rows. Highlight the code below the comment </a:t>
            </a:r>
            <a:r>
              <a:rPr lang="en-GB" sz="1000" b="1" dirty="0">
                <a:solidFill>
                  <a:prstClr val="black"/>
                </a:solidFill>
                <a:latin typeface="Arial" panose="020B0604020202020204" pitchFamily="34" charset="0"/>
                <a:cs typeface="Times New Roman" panose="02020603050405020304" pitchFamily="18" charset="0"/>
              </a:rPr>
              <a:t> Having created it, we can run it to feed the missing rows into the Products table</a:t>
            </a:r>
            <a:r>
              <a:rPr lang="en-GB" sz="1000" dirty="0">
                <a:solidFill>
                  <a:prstClr val="black"/>
                </a:solidFill>
                <a:latin typeface="Arial" panose="020B0604020202020204" pitchFamily="34" charset="0"/>
              </a:rPr>
              <a:t>:</a:t>
            </a: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INSERT INTO Production.Products (productid, productname, supplierid, categoryid, unitprice)</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 Production.AddNewProducts;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Production.Products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WHERE productid &gt;= 70</a:t>
            </a:r>
            <a:endParaRPr lang="en-GB" sz="1000" dirty="0">
              <a:solidFill>
                <a:prstClr val="black"/>
              </a:solidFill>
              <a:latin typeface="Arial" panose="020B0604020202020204" pitchFamily="34" charset="0"/>
            </a:endParaRPr>
          </a:p>
          <a:p>
            <a:pPr marL="355600" lvl="0" indent="-355600">
              <a:lnSpc>
                <a:spcPct val="115000"/>
              </a:lnSpc>
              <a:spcAft>
                <a:spcPts val="995"/>
              </a:spcAft>
              <a:buFont typeface="+mj-lt"/>
              <a:buAutoNum type="arabicPeriod" startAt="16"/>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Click </a:t>
            </a:r>
            <a:r>
              <a:rPr lang="en-GB" sz="1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Execute</a:t>
            </a: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 to transfer the rows and see that they have been transferred</a:t>
            </a:r>
            <a:r>
              <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10</a:t>
            </a:fld>
            <a:endParaRPr lang="en-GB" dirty="0"/>
          </a:p>
        </p:txBody>
      </p:sp>
      <p:sp>
        <p:nvSpPr>
          <p:cNvPr id="5" name="TextBox 4"/>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1098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indent="-342900">
              <a:lnSpc>
                <a:spcPct val="115000"/>
              </a:lnSpc>
              <a:spcAft>
                <a:spcPts val="995"/>
              </a:spcAft>
              <a:buFont typeface="+mj-lt"/>
              <a:buAutoNum type="arabicPeriod" startAt="17"/>
            </a:pP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For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other table, you will use the SELECT INSERT statement. Highlight the code below </a:t>
            </a: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the</a:t>
            </a:r>
            <a:r>
              <a:rPr lang="en-GB" sz="1000" dirty="0" smtClean="0"/>
              <a:t> </a:t>
            </a: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comment </a:t>
            </a:r>
            <a:r>
              <a:rPr lang="en-GB" sz="1000" b="1" dirty="0">
                <a:solidFill>
                  <a:prstClr val="black"/>
                </a:solidFill>
                <a:latin typeface="Arial" panose="020B0604020202020204" pitchFamily="34" charset="0"/>
                <a:cs typeface="Times New Roman" panose="02020603050405020304" pitchFamily="18" charset="0"/>
              </a:rPr>
              <a:t>-- The OrderDetails will be put back using INSERT .. SELECT</a:t>
            </a:r>
            <a:r>
              <a:rPr lang="en-GB" sz="1000" dirty="0">
                <a:solidFill>
                  <a:prstClr val="black"/>
                </a:solidFill>
                <a:latin typeface="Arial" panose="020B0604020202020204" pitchFamily="34" charset="0"/>
              </a:rPr>
              <a:t>,</a:t>
            </a:r>
            <a:r>
              <a:rPr lang="en-GB" sz="1000" b="1" dirty="0">
                <a:solidFill>
                  <a:prstClr val="black"/>
                </a:solidFill>
                <a:latin typeface="Arial" panose="020B0604020202020204" pitchFamily="34" charset="0"/>
                <a:cs typeface="Times New Roman" panose="02020603050405020304" pitchFamily="18" charset="0"/>
              </a:rPr>
              <a:t>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and click </a:t>
            </a:r>
            <a:r>
              <a:rPr lang="en-GB" sz="1000" b="1" dirty="0">
                <a:solidFill>
                  <a:prstClr val="black"/>
                </a:solidFill>
                <a:latin typeface="Arial" panose="020B0604020202020204" pitchFamily="34" charset="0"/>
                <a:cs typeface="Times New Roman" panose="02020603050405020304" pitchFamily="18" charset="0"/>
              </a:rPr>
              <a:t>Execute</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INSERT Sales.OrderDetails (orderid, productid, unitprice, qty, discount)</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OUTPUT INSERTED.*</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NewOrderDetails</a:t>
            </a:r>
            <a:endParaRPr lang="en-GB" sz="1000" dirty="0">
              <a:solidFill>
                <a:prstClr val="black"/>
              </a:solidFill>
              <a:latin typeface="Arial" panose="020B0604020202020204" pitchFamily="34" charset="0"/>
            </a:endParaRPr>
          </a:p>
          <a:p>
            <a:pPr marL="342900" lvl="0" indent="-342900">
              <a:lnSpc>
                <a:spcPct val="115000"/>
              </a:lnSpc>
              <a:spcAft>
                <a:spcPts val="995"/>
              </a:spcAft>
              <a:buFont typeface="+mj-lt"/>
              <a:buAutoNum type="arabicPeriod" startAt="18"/>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Having seen various ways to add data to a new or existing table, you can clean up the database by dropping the objects used in this demo. Highlight the rest of the code below </a:t>
            </a:r>
            <a:r>
              <a:rPr lang="en-GB" sz="1000" b="1" dirty="0">
                <a:solidFill>
                  <a:prstClr val="black"/>
                </a:solidFill>
                <a:latin typeface="Arial" panose="020B0604020202020204" pitchFamily="34" charset="0"/>
                <a:cs typeface="Times New Roman" panose="02020603050405020304" pitchFamily="18" charset="0"/>
              </a:rPr>
              <a:t>-- Clean up the database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and click </a:t>
            </a:r>
            <a:r>
              <a:rPr lang="en-GB" sz="1000" b="1" dirty="0">
                <a:solidFill>
                  <a:prstClr val="black"/>
                </a:solidFill>
                <a:latin typeface="Arial" panose="020B0604020202020204" pitchFamily="34" charset="0"/>
                <a:cs typeface="Times New Roman" panose="02020603050405020304" pitchFamily="18" charset="0"/>
              </a:rPr>
              <a:t>Execute</a:t>
            </a:r>
            <a:r>
              <a:rPr lang="en-GB" sz="1000" dirty="0">
                <a:solidFill>
                  <a:prstClr val="black"/>
                </a:solidFill>
                <a:latin typeface="Arial" panose="020B0604020202020204" pitchFamily="34" charset="0"/>
              </a:rPr>
              <a:t>:</a:t>
            </a: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TABLE 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GO</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TABLE NewOrderDetails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GO</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PROCEDURE Production.AddNewProducts</a:t>
            </a:r>
            <a:endParaRPr lang="en-GB" sz="1000" dirty="0">
              <a:solidFill>
                <a:prstClr val="black"/>
              </a:solidFill>
              <a:latin typeface="Arial" panose="020B0604020202020204" pitchFamily="34" charset="0"/>
            </a:endParaRPr>
          </a:p>
          <a:p>
            <a:pPr marL="342900" lvl="0" indent="-342900">
              <a:lnSpc>
                <a:spcPct val="115000"/>
              </a:lnSpc>
              <a:spcAft>
                <a:spcPts val="995"/>
              </a:spcAft>
              <a:buFont typeface="+mj-lt"/>
              <a:buAutoNum type="arabicPeriod" startAt="19"/>
            </a:pPr>
            <a:r>
              <a:rPr lang="en-GB" sz="1000" dirty="0">
                <a:solidFill>
                  <a:prstClr val="black"/>
                </a:solidFill>
                <a:latin typeface="Arial" panose="020B0604020202020204" pitchFamily="34" charset="0"/>
              </a:rPr>
              <a:t>Close SQL Server Management Studio, without saving any changes.</a:t>
            </a:r>
            <a:endParaRPr lang="en-GB" dirty="0"/>
          </a:p>
        </p:txBody>
      </p:sp>
      <p:sp>
        <p:nvSpPr>
          <p:cNvPr id="4" name="Slide Number Placeholder 3"/>
          <p:cNvSpPr>
            <a:spLocks noGrp="1"/>
          </p:cNvSpPr>
          <p:nvPr>
            <p:ph type="sldNum" sz="quarter" idx="10"/>
          </p:nvPr>
        </p:nvSpPr>
        <p:spPr/>
        <p:txBody>
          <a:bodyPr/>
          <a:lstStyle/>
          <a:p>
            <a:fld id="{A7B02B71-3129-42C0-B0EB-6C79D6BDCC9D}" type="slidenum">
              <a:rPr lang="en-GB" smtClean="0"/>
              <a:t>11</a:t>
            </a:fld>
            <a:endParaRPr lang="en-GB" dirty="0"/>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2239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user cannot delete records in the Cars table by using a DELETE statement. The query was intended to remove all pool cars that have been sold. The query used was:</a:t>
            </a: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DELETE </a:t>
            </a: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Scheduling.Cars</a:t>
            </a: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WHERE Cars.DateSold &lt;&gt; NULL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mistake did the user make?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An expression comparison operator ‘&lt;&gt;’ was used instead of the IS NOT NULL clause.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0891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0325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It’s a good idea to remind students about the implications of not using meaningful aliases. The slide contains some code copied from the online help system that started out like the code below. Compare and contrast the differences and note how the use of meaningful aliases, instead of acronyms, makes code easier for maintenance.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Disruptive Coding Practices</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 Adventureworks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rPr>
              <a:t>GOUPDATE srSET  sr.Name += ' - tool malfunction'FROM Production.ScrapReason AS srJOIN Production.WorkOrder AS wo      ON sr.ScrapReasonID = wo.ScrapReasonID</a:t>
            </a:r>
            <a:r>
              <a:rPr lang="en-GB" sz="1000" dirty="0" smtClean="0">
                <a:effectLst/>
                <a:latin typeface="Arial" panose="020B0604020202020204" pitchFamily="34" charset="0"/>
              </a:rPr>
              <a:t>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wo.ScrappedQty &gt; 300;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8046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4416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Update and Delete Data in a Table</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the 20761B-MIA-DC and 20761B-MIA-SQL virtual machines,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D:\Demofiles\Mod07\Setup.cmd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Command Prompt window press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has finished, press Enter.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SQL Server Management Studio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Project/Solution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 Project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dialog box, navigate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D:\Demofiles\Mod07\Demo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Highlight the code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GO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 AdventureWorks GO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Remove the copied rows from the store table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Show that they have been removed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 the Merge statement to put them back</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SELECT * FROM Sales.Store where 1 = 0 -- used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extract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column names for all columns, without cost of data access</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390802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6"/>
            </a:pP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Use the Merge statement to Change the names back</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6"/>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Ensure that the environment has been restored to the state it was in before the changes were made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6"/>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Clean up the database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6"/>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r>
              <a:rPr lang="en-US"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GB" dirty="0"/>
          </a:p>
        </p:txBody>
      </p:sp>
      <p:sp>
        <p:nvSpPr>
          <p:cNvPr id="4" name="Slide Number Placeholder 3"/>
          <p:cNvSpPr>
            <a:spLocks noGrp="1"/>
          </p:cNvSpPr>
          <p:nvPr>
            <p:ph type="sldNum" sz="quarter" idx="10"/>
          </p:nvPr>
        </p:nvSpPr>
        <p:spPr/>
        <p:txBody>
          <a:bodyPr/>
          <a:lstStyle/>
          <a:p>
            <a:fld id="{A7B02B71-3129-42C0-B0EB-6C79D6BDCC9D}"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9839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4822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using an IDENTITY column to store the sequence in which orders were placed in a given year. It is a new year and you want to start the count again from 1. Which of the following statements should you 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OrderSequence int IDENTITY(1,1) NOT NULL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SET IDENTITY INSERT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SCOPE_IDENTITY()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DBCC CHECKIDENT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CREATE SEQUENCE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OrderSequence int IDENTITY(1,1) NOT NULL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5018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82596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3908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Inserting Records with DML</a:t>
            </a: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need to add a new employee to the TempDB.Hr.Employee table and test the required T-SQL code. You can then pass the T-SQL code to the human resources system’s web developers, who are creating a web form to simplify this task. You also want to add all potential customers to the Customers table to consolidate those records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Update and Delete Records Using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DML</a:t>
            </a: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want to update the use of contact titles in the database to match the most commonly-used term in the company—making searches more straightforward. You also want to remove the three potential customers who have been added to the Customers table</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Instructor Note: A more elegant solution to deleting the potential customers would be to match the records with those in the Customers table. That would, however, require a subquery—a subject not yet covered in this course. If students are already familiar with subqueries, you could use this approach to delete records in the Potential Customers table with a contactname that occurs in the Customers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1152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A7B02B71-3129-42C0-B0EB-6C79D6BDCC9D}"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8951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attributes of the source columns are transferred to a table created with a SELECT INTO query?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Name, data type, and whether the column is NULL enabled.</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presence of which constraint prevents TRUNCATE TABLE from executing successfully?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 foreign key reference to the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766246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Common Issues and Troubleshooting Tips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Common Issue: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are partway through the exercises and want to start again from the beginning. You run the setup script within the solution and receive lots of error messages. This might occur if you have tried to execute the setup script without running the cleanup script to remove any changes you might have made during the lab.</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Troubleshooting Tip: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Run the cleanup script before running the setup script.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7517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9475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INSERT (Transact-SQL)</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http://aka.ms/ifsc6i</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Table Value Constructor (Transact-SQL)</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4"/>
              </a:rPr>
              <a:t>http://aka.ms/rnwb93</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49582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examples are based on objects that do not exist in the database.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4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is important to realize that, to add further rows to a table after it has been created with SELECT INTO statements, you use INSERT INTO or INSERT SELECT.</a:t>
            </a:r>
          </a:p>
          <a:p>
            <a:pPr>
              <a:lnSpc>
                <a:spcPct val="107000"/>
              </a:lnSpc>
              <a:spcAft>
                <a:spcPts val="800"/>
              </a:spcAft>
            </a:pPr>
            <a:r>
              <a:rPr lang="en-GB" sz="1000" b="1" u="none" strike="noStrike"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populate three columns of an existing table with data from another table in the same database. Which of the following types of query should you use?(   )Option 1: INSERT INTO &lt;TableName&gt; (&lt;Columns,…&gt;) VALUES (&lt;Column Value&gt; …)</a:t>
            </a:r>
          </a:p>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)Option 2: INSERT INTO &lt;DestinationTableName&gt; SELECT &lt;Columns&gt; FROM &lt;SourceTableName&gt;</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)Option 3: INSERT INTO &lt;DestinationTableName&gt; EXECUTE usp_SomeStorerdProcedure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)Option 4: SELECT &lt;Columns,…&gt; INTO DestinationTableName FROM SourceTableName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)Option 5: SELECT &lt;Columns,…&gt; INTO SourceTableName FROM DestinationTableNAme</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u="none" strike="noStrike"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u="none" strike="noStrike" dirty="0" smtClean="0">
                <a:effectLst/>
                <a:latin typeface="Arial" panose="020B0604020202020204" pitchFamily="34" charset="0"/>
                <a:ea typeface="Calibri" panose="020F0502020204030204" pitchFamily="34" charset="0"/>
                <a:cs typeface="Times New Roman" panose="02020603050405020304" pitchFamily="18" charset="0"/>
              </a:rPr>
              <a:t>(√) Option -2: INSERT INTO &lt;TableName&gt; (&lt;Columns,…&gt;) VALUES (&lt;Column Value&gt;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6068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u="none" strike="noStrike"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INSERT Data into a Table</a:t>
            </a: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Start the </a:t>
            </a:r>
            <a:r>
              <a:rPr lang="en-GB" sz="1000" dirty="0" smtClean="0">
                <a:effectLst/>
                <a:latin typeface="Arial" panose="020B0604020202020204" pitchFamily="34" charset="0"/>
              </a:rPr>
              <a:t>20761B-MIA-DC</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and </a:t>
            </a:r>
            <a:r>
              <a:rPr lang="en-GB" sz="1000" dirty="0" smtClean="0">
                <a:effectLst/>
                <a:latin typeface="Arial" panose="020B0604020202020204" pitchFamily="34" charset="0"/>
              </a:rPr>
              <a:t>20761B-MIA-SQL</a:t>
            </a:r>
            <a:r>
              <a:rPr lang="en-GB" sz="1000" b="1" dirty="0" smtClean="0">
                <a:effectLst/>
                <a:latin typeface="Arial" panose="020B0604020202020204" pitchFamily="34" charset="0"/>
                <a:cs typeface="Times New Roman" panose="02020603050405020304" pitchFamily="18" charset="0"/>
              </a:rPr>
              <a:t> </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virtual machines, and then log on to </a:t>
            </a:r>
            <a:r>
              <a:rPr lang="en-GB" sz="1000" dirty="0" smtClean="0">
                <a:effectLst/>
                <a:latin typeface="Arial" panose="020B0604020202020204" pitchFamily="34" charset="0"/>
              </a:rPr>
              <a:t>20761B-MIA-SQL</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as </a:t>
            </a:r>
            <a:r>
              <a:rPr lang="en-GB" sz="1000" b="1" dirty="0" smtClean="0">
                <a:effectLst/>
                <a:latin typeface="Arial" panose="020B0604020202020204" pitchFamily="34" charset="0"/>
                <a:cs typeface="Times New Roman" panose="02020603050405020304" pitchFamily="18" charset="0"/>
              </a:rPr>
              <a:t>ADVENTUREWORKS\Student</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GB" sz="1000" b="1" dirty="0" smtClean="0">
                <a:effectLst/>
                <a:latin typeface="Arial" panose="020B0604020202020204" pitchFamily="34" charset="0"/>
                <a:cs typeface="Times New Roman" panose="02020603050405020304" pitchFamily="18" charset="0"/>
              </a:rPr>
              <a:t>Pa$$w0rd</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GB" sz="1000" b="1" dirty="0" smtClean="0">
                <a:effectLst/>
                <a:latin typeface="Arial" panose="020B0604020202020204" pitchFamily="34" charset="0"/>
                <a:cs typeface="Times New Roman" panose="02020603050405020304" pitchFamily="18" charset="0"/>
              </a:rPr>
              <a:t>D:\Demofiles\Mod07\Setup.cmd</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 </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rPr>
              <a:t>In the </a:t>
            </a:r>
            <a:r>
              <a:rPr lang="en-GB" sz="1000" b="1" dirty="0" smtClean="0">
                <a:effectLst/>
                <a:latin typeface="Arial" panose="020B0604020202020204" pitchFamily="34" charset="0"/>
                <a:cs typeface="Times New Roman" panose="02020603050405020304" pitchFamily="18" charset="0"/>
              </a:rPr>
              <a:t>User Account Control</a:t>
            </a:r>
            <a:r>
              <a:rPr lang="en-GB" sz="1000" dirty="0" smtClean="0">
                <a:effectLst/>
                <a:latin typeface="Arial" panose="020B0604020202020204" pitchFamily="34" charset="0"/>
              </a:rPr>
              <a:t> dialog box, click </a:t>
            </a:r>
            <a:r>
              <a:rPr lang="en-GB" sz="1000" b="1" dirty="0" smtClean="0">
                <a:effectLst/>
                <a:latin typeface="Arial" panose="020B0604020202020204" pitchFamily="34" charset="0"/>
                <a:cs typeface="Times New Roman" panose="02020603050405020304" pitchFamily="18" charset="0"/>
              </a:rPr>
              <a:t>Yes</a:t>
            </a:r>
            <a:r>
              <a:rPr lang="en-GB" sz="1000" dirty="0" smtClean="0">
                <a:effectLst/>
                <a:latin typeface="Arial" panose="020B0604020202020204" pitchFamily="34" charset="0"/>
              </a:rPr>
              <a:t>.</a:t>
            </a: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In the Command Prompt window press </a:t>
            </a:r>
            <a:r>
              <a:rPr lang="en-GB" sz="1000" b="1" dirty="0" smtClean="0">
                <a:effectLst/>
                <a:latin typeface="Arial" panose="020B0604020202020204" pitchFamily="34" charset="0"/>
                <a:cs typeface="Times New Roman" panose="02020603050405020304" pitchFamily="18" charset="0"/>
              </a:rPr>
              <a:t>y</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has finished, press Enter. </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rPr>
              <a:t>Open </a:t>
            </a:r>
            <a:r>
              <a:rPr lang="en-GB" sz="1000" b="1" dirty="0" smtClean="0">
                <a:effectLst/>
                <a:latin typeface="Arial" panose="020B0604020202020204" pitchFamily="34" charset="0"/>
                <a:cs typeface="Times New Roman" panose="02020603050405020304" pitchFamily="18" charset="0"/>
              </a:rPr>
              <a:t>SQL Server Management Studio</a:t>
            </a:r>
            <a:r>
              <a:rPr lang="en-GB" sz="1000" dirty="0" smtClean="0">
                <a:effectLst/>
                <a:latin typeface="Arial" panose="020B0604020202020204" pitchFamily="34" charset="0"/>
              </a:rPr>
              <a:t>, and connect to the </a:t>
            </a:r>
            <a:r>
              <a:rPr lang="en-GB" sz="1000" b="1" dirty="0" smtClean="0">
                <a:effectLst/>
                <a:latin typeface="Arial" panose="020B0604020202020204" pitchFamily="34" charset="0"/>
                <a:cs typeface="Times New Roman" panose="02020603050405020304" pitchFamily="18" charset="0"/>
              </a:rPr>
              <a:t>MIA-SQL</a:t>
            </a:r>
            <a:r>
              <a:rPr lang="en-GB" sz="1000" dirty="0" smtClean="0">
                <a:effectLst/>
                <a:latin typeface="Arial" panose="020B0604020202020204" pitchFamily="34" charset="0"/>
              </a:rPr>
              <a:t> database engine instance using Windows authentication</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rPr>
              <a:t>On the </a:t>
            </a:r>
            <a:r>
              <a:rPr lang="en-GB" sz="1000" b="1" dirty="0" smtClean="0">
                <a:effectLst/>
                <a:latin typeface="Arial" panose="020B0604020202020204" pitchFamily="34" charset="0"/>
                <a:cs typeface="Times New Roman" panose="02020603050405020304" pitchFamily="18" charset="0"/>
              </a:rPr>
              <a:t>File</a:t>
            </a:r>
            <a:r>
              <a:rPr lang="en-GB" sz="1000" dirty="0" smtClean="0">
                <a:effectLst/>
                <a:latin typeface="Arial" panose="020B0604020202020204" pitchFamily="34" charset="0"/>
              </a:rPr>
              <a:t> menu, point to </a:t>
            </a:r>
            <a:r>
              <a:rPr lang="en-GB" sz="1000" b="1" dirty="0" smtClean="0">
                <a:effectLst/>
                <a:latin typeface="Arial" panose="020B0604020202020204" pitchFamily="34" charset="0"/>
                <a:cs typeface="Times New Roman" panose="02020603050405020304" pitchFamily="18" charset="0"/>
              </a:rPr>
              <a:t>Open</a:t>
            </a:r>
            <a:r>
              <a:rPr lang="en-GB" sz="1000" dirty="0" smtClean="0">
                <a:effectLst/>
                <a:latin typeface="Arial" panose="020B0604020202020204" pitchFamily="34" charset="0"/>
              </a:rPr>
              <a:t>, and then click </a:t>
            </a:r>
            <a:r>
              <a:rPr lang="en-GB" sz="1000" b="1" dirty="0" smtClean="0">
                <a:effectLst/>
                <a:latin typeface="Arial" panose="020B0604020202020204" pitchFamily="34" charset="0"/>
                <a:cs typeface="Times New Roman" panose="02020603050405020304" pitchFamily="18" charset="0"/>
              </a:rPr>
              <a:t>Project/Solution</a:t>
            </a:r>
            <a:r>
              <a:rPr lang="en-GB" sz="1000" dirty="0" smtClean="0">
                <a:effectLst/>
                <a:latin typeface="Arial" panose="020B0604020202020204" pitchFamily="34" charset="0"/>
              </a:rPr>
              <a:t>.</a:t>
            </a: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rPr>
              <a:t>In the </a:t>
            </a:r>
            <a:r>
              <a:rPr lang="en-GB" sz="1000" b="1" dirty="0" smtClean="0">
                <a:effectLst/>
                <a:latin typeface="Arial" panose="020B0604020202020204" pitchFamily="34" charset="0"/>
                <a:cs typeface="Times New Roman" panose="02020603050405020304" pitchFamily="18" charset="0"/>
              </a:rPr>
              <a:t>Open Project </a:t>
            </a:r>
            <a:r>
              <a:rPr lang="en-GB" sz="1000" dirty="0" smtClean="0">
                <a:effectLst/>
                <a:latin typeface="Arial" panose="020B0604020202020204" pitchFamily="34" charset="0"/>
              </a:rPr>
              <a:t>dialog box, navigate to the </a:t>
            </a:r>
            <a:r>
              <a:rPr lang="en-GB" sz="1000" b="1" dirty="0" smtClean="0">
                <a:effectLst/>
                <a:latin typeface="Arial" panose="020B0604020202020204" pitchFamily="34" charset="0"/>
                <a:cs typeface="Times New Roman" panose="02020603050405020304" pitchFamily="18" charset="0"/>
              </a:rPr>
              <a:t>D:\Demofiles\Mod07\Demo</a:t>
            </a:r>
            <a:r>
              <a:rPr lang="en-GB" sz="1000" dirty="0" smtClean="0">
                <a:effectLst/>
                <a:latin typeface="Arial" panose="020B0604020202020204" pitchFamily="34" charset="0"/>
              </a:rPr>
              <a:t> folder, click </a:t>
            </a:r>
            <a:r>
              <a:rPr lang="en-GB" sz="1000" b="1" dirty="0" smtClean="0">
                <a:effectLst/>
                <a:latin typeface="Arial" panose="020B0604020202020204" pitchFamily="34" charset="0"/>
                <a:cs typeface="Times New Roman" panose="02020603050405020304" pitchFamily="18" charset="0"/>
              </a:rPr>
              <a:t>Demo.ssmssln</a:t>
            </a:r>
            <a:r>
              <a:rPr lang="en-GB" sz="1000" dirty="0" smtClean="0">
                <a:effectLst/>
                <a:latin typeface="Arial" panose="020B0604020202020204" pitchFamily="34" charset="0"/>
              </a:rPr>
              <a:t>, and then click </a:t>
            </a:r>
            <a:r>
              <a:rPr lang="en-GB" sz="1000" b="1" dirty="0" smtClean="0">
                <a:effectLst/>
                <a:latin typeface="Arial" panose="020B0604020202020204" pitchFamily="34" charset="0"/>
                <a:cs typeface="Times New Roman" panose="02020603050405020304" pitchFamily="18" charset="0"/>
              </a:rPr>
              <a:t>Open</a:t>
            </a:r>
            <a:r>
              <a:rPr lang="en-GB" sz="1000" dirty="0" smtClean="0">
                <a:effectLst/>
                <a:latin typeface="Arial" panose="020B0604020202020204" pitchFamily="34" charset="0"/>
              </a:rPr>
              <a:t>.</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rPr>
              <a:t>In Solution Explorer, expand </a:t>
            </a:r>
            <a:r>
              <a:rPr lang="en-GB" sz="1000" b="1" dirty="0" smtClean="0">
                <a:effectLst/>
                <a:latin typeface="Arial" panose="020B0604020202020204" pitchFamily="34" charset="0"/>
                <a:cs typeface="Times New Roman" panose="02020603050405020304" pitchFamily="18" charset="0"/>
              </a:rPr>
              <a:t>Queries</a:t>
            </a:r>
            <a:r>
              <a:rPr lang="en-GB" sz="1000" dirty="0" smtClean="0">
                <a:effectLst/>
                <a:latin typeface="Arial" panose="020B0604020202020204" pitchFamily="34" charset="0"/>
              </a:rPr>
              <a:t>, and double-click </a:t>
            </a:r>
            <a:r>
              <a:rPr lang="en-GB" sz="1000" b="1" dirty="0" smtClean="0">
                <a:effectLst/>
                <a:latin typeface="Arial" panose="020B0604020202020204" pitchFamily="34" charset="0"/>
                <a:cs typeface="Times New Roman" panose="02020603050405020304" pitchFamily="18" charset="0"/>
              </a:rPr>
              <a:t>11 - Demonstration A.sql</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ndParaRPr>
          </a:p>
          <a:p>
            <a:pPr marL="342900" lvl="0" indent="-342900">
              <a:lnSpc>
                <a:spcPct val="115000"/>
              </a:lnSpc>
              <a:spcAft>
                <a:spcPts val="995"/>
              </a:spcAft>
              <a:buFont typeface="+mj-lt"/>
              <a:buAutoNum type="arabicPeriod"/>
            </a:pP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Highlight the code </a:t>
            </a:r>
            <a:r>
              <a:rPr lang="en-GB" sz="1000" b="1" dirty="0" smtClean="0">
                <a:effectLst/>
                <a:latin typeface="Arial" panose="020B0604020202020204" pitchFamily="34" charset="0"/>
                <a:cs typeface="Times New Roman" panose="02020603050405020304" pitchFamily="18" charset="0"/>
              </a:rPr>
              <a:t>USE TSQL</a:t>
            </a:r>
            <a:endParaRPr lang="en-GB" sz="1000" dirty="0" smtClean="0">
              <a:effectLst/>
              <a:latin typeface="Arial" panose="020B0604020202020204" pitchFamily="34" charset="0"/>
            </a:endParaRPr>
          </a:p>
          <a:p>
            <a:pPr marL="457200">
              <a:lnSpc>
                <a:spcPct val="115000"/>
              </a:lnSpc>
              <a:spcAft>
                <a:spcPts val="995"/>
              </a:spcAft>
            </a:pPr>
            <a:r>
              <a:rPr lang="en-GB" sz="1000" b="1" dirty="0" smtClean="0">
                <a:effectLst/>
                <a:latin typeface="Arial" panose="020B0604020202020204" pitchFamily="34" charset="0"/>
                <a:cs typeface="Times New Roman" panose="02020603050405020304" pitchFamily="18" charset="0"/>
              </a:rPr>
              <a:t>GO</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 and click </a:t>
            </a:r>
            <a:r>
              <a:rPr lang="en-GB" sz="1000" b="1" dirty="0" smtClean="0">
                <a:effectLst/>
                <a:latin typeface="Arial" panose="020B0604020202020204" pitchFamily="34" charset="0"/>
                <a:cs typeface="Times New Roman" panose="02020603050405020304" pitchFamily="18" charset="0"/>
              </a:rPr>
              <a:t>Execute</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ndParaRPr>
          </a:p>
          <a:p>
            <a:pPr marL="539750" marR="73025">
              <a:lnSpc>
                <a:spcPct val="115000"/>
              </a:lnSpc>
              <a:spcBef>
                <a:spcPts val="600"/>
              </a:spcBef>
              <a:spcAft>
                <a:spcPts val="995"/>
              </a:spcAft>
            </a:pPr>
            <a:endParaRPr lang="en-GB" sz="10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122974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55600" marR="73025" indent="-355600">
              <a:lnSpc>
                <a:spcPct val="115000"/>
              </a:lnSpc>
              <a:spcBef>
                <a:spcPts val="600"/>
              </a:spcBef>
              <a:spcAft>
                <a:spcPts val="995"/>
              </a:spcAft>
              <a:buFont typeface="+mj-lt"/>
              <a:buAutoNum type="arabicPeriod" startAt="11"/>
            </a:pPr>
            <a:r>
              <a:rPr lang="en-GB" sz="1000" dirty="0">
                <a:latin typeface="Arial" panose="020B0604020202020204" pitchFamily="34" charset="0"/>
                <a:ea typeface="Times New Roman" panose="02020603050405020304" pitchFamily="18" charset="0"/>
                <a:cs typeface="Times New Roman" panose="02020603050405020304" pitchFamily="18" charset="0"/>
              </a:rPr>
              <a:t>First you will populate a table with some data from a stored procedure. Highlight the code under the comment that begins  </a:t>
            </a:r>
            <a:r>
              <a:rPr lang="en-GB" sz="1000" b="1" dirty="0">
                <a:latin typeface="Arial" panose="020B0604020202020204" pitchFamily="34" charset="0"/>
                <a:cs typeface="Times New Roman" panose="02020603050405020304" pitchFamily="18" charset="0"/>
              </a:rPr>
              <a:t>-- First try the INSERT by stored procedure</a:t>
            </a:r>
            <a:r>
              <a:rPr lang="en-GB" sz="1000" dirty="0">
                <a:latin typeface="Arial" panose="020B0604020202020204" pitchFamily="34" charset="0"/>
              </a:rPr>
              <a:t>:</a:t>
            </a:r>
          </a:p>
          <a:p>
            <a:pPr marL="539750" marR="73025" lvl="0">
              <a:lnSpc>
                <a:spcPct val="115000"/>
              </a:lnSpc>
              <a:spcBef>
                <a:spcPts val="600"/>
              </a:spcBef>
              <a:spcAft>
                <a:spcPts val="995"/>
              </a:spcAft>
            </a:pP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INSERT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INTO Production.Products </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	productID</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	productname</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	supplierid</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	categoryid</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	unitprice)</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 Production.AddNewProducts;</a:t>
            </a:r>
            <a:endParaRPr lang="en-GB" sz="1000" dirty="0">
              <a:solidFill>
                <a:prstClr val="black"/>
              </a:solidFill>
              <a:latin typeface="Arial" panose="020B0604020202020204" pitchFamily="34" charset="0"/>
            </a:endParaRPr>
          </a:p>
          <a:p>
            <a:pPr marL="457200" lvl="0">
              <a:lnSpc>
                <a:spcPct val="115000"/>
              </a:lnSpc>
              <a:spcAft>
                <a:spcPts val="995"/>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Click </a:t>
            </a:r>
            <a:r>
              <a:rPr lang="en-GB" sz="1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Execute</a:t>
            </a: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 You will receive a message saying that the procedure is not there.</a:t>
            </a:r>
          </a:p>
          <a:p>
            <a:pPr marL="342900" lvl="0" indent="-342900">
              <a:lnSpc>
                <a:spcPct val="115000"/>
              </a:lnSpc>
              <a:spcAft>
                <a:spcPts val="995"/>
              </a:spcAft>
              <a:buFont typeface="+mj-lt"/>
              <a:buAutoNum type="arabicPeriod" startAt="12"/>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Highlight the code below the comment </a:t>
            </a:r>
            <a:r>
              <a:rPr lang="en-GB" sz="1000" b="1" dirty="0">
                <a:solidFill>
                  <a:prstClr val="black"/>
                </a:solidFill>
                <a:latin typeface="Arial" panose="020B0604020202020204" pitchFamily="34" charset="0"/>
                <a:cs typeface="Times New Roman" panose="02020603050405020304" pitchFamily="18" charset="0"/>
              </a:rPr>
              <a:t>--Create a backup of the Products with a chosen ID</a:t>
            </a:r>
            <a:r>
              <a:rPr lang="en-GB" sz="1000" dirty="0">
                <a:solidFill>
                  <a:prstClr val="black"/>
                </a:solidFill>
                <a:latin typeface="Arial" panose="020B0604020202020204" pitchFamily="34" charset="0"/>
              </a:rPr>
              <a:t>, and click</a:t>
            </a:r>
            <a:r>
              <a:rPr lang="en-GB" sz="1000" b="1" dirty="0">
                <a:solidFill>
                  <a:prstClr val="black"/>
                </a:solidFill>
                <a:latin typeface="Arial" panose="020B0604020202020204" pitchFamily="34" charset="0"/>
                <a:cs typeface="Times New Roman" panose="02020603050405020304" pitchFamily="18" charset="0"/>
              </a:rPr>
              <a:t> Execute</a:t>
            </a:r>
            <a:r>
              <a:rPr lang="en-GB" sz="1000" dirty="0">
                <a:solidFill>
                  <a:prstClr val="black"/>
                </a:solidFill>
                <a:latin typeface="Arial" panose="020B0604020202020204" pitchFamily="34" charset="0"/>
              </a:rPr>
              <a:t>.</a:t>
            </a: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TABLE IF EXISTS NewProducts</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GO</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INTO NewProducts </a:t>
            </a:r>
            <a:endParaRPr lang="en-GB" sz="1000" dirty="0">
              <a:solidFill>
                <a:prstClr val="black"/>
              </a:solidFill>
              <a:latin typeface="Arial" panose="020B0604020202020204" pitchFamily="34" charset="0"/>
            </a:endParaRPr>
          </a:p>
          <a:p>
            <a:pPr marL="539750" marR="73025" lvl="0">
              <a:lnSpc>
                <a:spcPct val="115000"/>
              </a:lnSpc>
              <a:spcBef>
                <a:spcPts val="600"/>
              </a:spcBef>
              <a:spcAft>
                <a:spcPts val="995"/>
              </a:spcAft>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FROM PRODUCTION.PRODUCTS WHERE ProductID &gt;= 70		</a:t>
            </a:r>
            <a:endParaRPr lang="en-GB" sz="1000" dirty="0">
              <a:solidFill>
                <a:prstClr val="black"/>
              </a:solidFill>
              <a:latin typeface="Arial" panose="020B0604020202020204" pitchFamily="34" charset="0"/>
            </a:endParaRPr>
          </a:p>
          <a:p>
            <a:pPr marL="457200" lvl="0">
              <a:lnSpc>
                <a:spcPct val="115000"/>
              </a:lnSpc>
              <a:spcAft>
                <a:spcPts val="995"/>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You are creating a new table for NewProducts where the Product ID &gt;= 70</a:t>
            </a:r>
            <a:r>
              <a:rPr lang="en-GB" sz="1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8</a:t>
            </a:fld>
            <a:endParaRPr lang="en-GB" dirty="0"/>
          </a:p>
        </p:txBody>
      </p:sp>
      <p:sp>
        <p:nvSpPr>
          <p:cNvPr id="5" name="TextBox 4"/>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9532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55600" marR="73025" indent="-355600">
              <a:lnSpc>
                <a:spcPct val="115000"/>
              </a:lnSpc>
              <a:spcBef>
                <a:spcPts val="600"/>
              </a:spcBef>
              <a:spcAft>
                <a:spcPts val="995"/>
              </a:spcAft>
              <a:buFont typeface="+mj-lt"/>
              <a:buAutoNum type="arabicPeriod" startAt="13"/>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You are also going to create a NewOrderDetails table that will contain rows for those products that have been transferred into NewProducts. To do this, highlight the code under the comment </a:t>
            </a:r>
            <a:r>
              <a:rPr lang="en-GB" sz="1000" b="1" dirty="0">
                <a:solidFill>
                  <a:prstClr val="black"/>
                </a:solidFill>
                <a:latin typeface="Arial" panose="020B0604020202020204" pitchFamily="34" charset="0"/>
                <a:cs typeface="Times New Roman" panose="02020603050405020304" pitchFamily="18" charset="0"/>
              </a:rPr>
              <a:t>-- Create a backup of the Order Details for the chosen productID</a:t>
            </a:r>
            <a:r>
              <a:rPr lang="en-GB" sz="1000" dirty="0">
                <a:solidFill>
                  <a:prstClr val="black"/>
                </a:solidFill>
                <a:latin typeface="Arial" panose="020B0604020202020204" pitchFamily="34" charset="0"/>
              </a:rPr>
              <a:t>,</a:t>
            </a:r>
            <a:r>
              <a:rPr lang="en-GB" sz="1000" b="1" dirty="0">
                <a:solidFill>
                  <a:prstClr val="black"/>
                </a:solidFill>
                <a:latin typeface="Arial" panose="020B0604020202020204" pitchFamily="34" charset="0"/>
                <a:cs typeface="Times New Roman" panose="02020603050405020304" pitchFamily="18" charset="0"/>
              </a:rPr>
              <a:t>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up to the point shown in the code section for the next step below, and click</a:t>
            </a:r>
            <a:r>
              <a:rPr lang="en-GB" sz="1000" b="1" dirty="0">
                <a:solidFill>
                  <a:prstClr val="black"/>
                </a:solidFill>
                <a:latin typeface="Arial" panose="020B0604020202020204" pitchFamily="34" charset="0"/>
                <a:cs typeface="Times New Roman" panose="02020603050405020304" pitchFamily="18" charset="0"/>
              </a:rPr>
              <a:t> Execute</a:t>
            </a:r>
            <a:r>
              <a:rPr lang="en-GB" sz="1000" dirty="0">
                <a:solidFill>
                  <a:prstClr val="black"/>
                </a:solidFill>
                <a:latin typeface="Arial" panose="020B0604020202020204" pitchFamily="34" charset="0"/>
              </a:rPr>
              <a:t>:</a:t>
            </a:r>
            <a:r>
              <a:rPr lang="en-GB" sz="1000" b="1" dirty="0">
                <a:solidFill>
                  <a:prstClr val="black"/>
                </a:solidFill>
                <a:latin typeface="Arial" panose="020B0604020202020204" pitchFamily="34" charset="0"/>
                <a:cs typeface="Times New Roman" panose="02020603050405020304" pitchFamily="18" charset="0"/>
              </a:rPr>
              <a:t>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DROP </a:t>
            </a: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TABLE IF EXISTS NewOrderDetails</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GO</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INTO NewOrderDetails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FROM SALES.OrderDetails WHERE ProductID &gt;= 70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Delete the copied data from the original tables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DELETE FROM SALES.OrderDetails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OUTPUT DELETED.*</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WHERE ProductID &gt;= 70</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DELETE FROM Production.Products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OUTPUT DELETED.*</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WHERE ProductID &gt;= 70</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check that they have been transferred safely</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NewProducts</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NewOrderDetails</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SALES.OrderDetails	</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WHERE productid &gt;= 70</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 FROM Production.Products</a:t>
            </a:r>
            <a:endParaRPr lang="en-GB" sz="1000" dirty="0">
              <a:solidFill>
                <a:prstClr val="black"/>
              </a:solidFill>
              <a:latin typeface="Arial" panose="020B0604020202020204" pitchFamily="34" charset="0"/>
            </a:endParaRPr>
          </a:p>
          <a:p>
            <a:pPr marL="539750" marR="73025" lvl="0">
              <a:lnSpc>
                <a:spcPct val="115000"/>
              </a:lnSpc>
              <a:spcBef>
                <a:spcPts val="600"/>
              </a:spcBef>
            </a:pPr>
            <a:r>
              <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WHERE productid &gt;= </a:t>
            </a:r>
            <a:r>
              <a:rPr lang="en-GB"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70</a:t>
            </a:r>
            <a:endParaRPr lang="en-GB" sz="1000" dirty="0">
              <a:solidFill>
                <a:prstClr val="black"/>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B02B71-3129-42C0-B0EB-6C79D6BDCC9D}" type="slidenum">
              <a:rPr lang="en-GB" smtClean="0"/>
              <a:t>9</a:t>
            </a:fld>
            <a:endParaRPr lang="en-GB" dirty="0"/>
          </a:p>
        </p:txBody>
      </p:sp>
      <p:sp>
        <p:nvSpPr>
          <p:cNvPr id="5" name="TextBox 4"/>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7: Using DML to Modify Data</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7273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289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0891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311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372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94711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5056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7115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76894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5672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6851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83018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2507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4280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14889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31961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5069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60104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74664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6929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865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57589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4076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772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85928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067239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209003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07649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95189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8650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584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82314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4298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87086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91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498318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75833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33423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8656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860889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2163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40849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77926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00365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86426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4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75224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01588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2938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81387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50965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99508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67391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17326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41431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02361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193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43474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8529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378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61085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6624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22369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41430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10618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908520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5728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821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8633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06798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71225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65735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1086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23934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7209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3695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55334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630099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7513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59769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06486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42773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11373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62651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26301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4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91158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17991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41051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4443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46752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67342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44151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47176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674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22282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8209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53239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5261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30903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87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0365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7247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27274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56756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010035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98649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5575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9906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73175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09085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21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3628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80898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24885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741669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05125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60170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538502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932972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77880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6483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3815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8453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93276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09231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1354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88023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35163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4307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17185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37362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489116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7353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3274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403011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67726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81063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98203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3642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4141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60328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55469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8987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58572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639958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47584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50661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275588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43404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8103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16111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430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72669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79977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48586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5849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996088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471537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050958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16226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6078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40898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9608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4268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139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25258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1848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276484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55740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22540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21924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3933882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100589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09090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63022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58047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44397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225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86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2470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30507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0225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54896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16094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081373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782739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692272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5562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101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964156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570338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1712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4314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41671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18815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73904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61677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342512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41491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8318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644103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504369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022930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007143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764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09960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936057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51139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628895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6938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664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96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445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20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0450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11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6003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9977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7840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49793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230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174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4288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6614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9424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8540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44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8927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5051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775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890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5154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5512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117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0168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0745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2787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234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2589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59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3781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9137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849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269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3500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3570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90268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4758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7304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5690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9434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4283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34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2789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77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8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5661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3961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7984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98560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5745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4848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484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7116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0089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24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7429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2345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87572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1668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778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2628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02028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159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4580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8846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554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6623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4807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099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0373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46519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9354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5984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00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244820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3308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454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4857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271853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4845626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0141629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235409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4042136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73696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6989797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2870180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366914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9779923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46177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9531047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0853545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653790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8404295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0581442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741910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230994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639594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546517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175090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551368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727137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7</a:t>
            </a:r>
            <a:endParaRPr lang="en-GB" dirty="0"/>
          </a:p>
        </p:txBody>
      </p:sp>
      <p:sp>
        <p:nvSpPr>
          <p:cNvPr id="3" name="Subtitle 2"/>
          <p:cNvSpPr>
            <a:spLocks noGrp="1"/>
          </p:cNvSpPr>
          <p:nvPr>
            <p:ph type="subTitle" sz="quarter" idx="1"/>
          </p:nvPr>
        </p:nvSpPr>
        <p:spPr/>
        <p:txBody>
          <a:bodyPr/>
          <a:lstStyle/>
          <a:p>
            <a:r>
              <a:rPr lang="en-GB" dirty="0" smtClean="0"/>
              <a:t>Using DML to Modify Data
</a:t>
            </a:r>
            <a:endParaRPr lang="en-GB" dirty="0"/>
          </a:p>
        </p:txBody>
      </p:sp>
    </p:spTree>
    <p:extLst>
      <p:ext uri="{BB962C8B-B14F-4D97-AF65-F5344CB8AC3E}">
        <p14:creationId xmlns:p14="http://schemas.microsoft.com/office/powerpoint/2010/main" val="292740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501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588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Modifying and Removing Data</a:t>
            </a:r>
            <a:endParaRPr lang="en-GB" dirty="0"/>
          </a:p>
        </p:txBody>
      </p:sp>
      <p:sp>
        <p:nvSpPr>
          <p:cNvPr id="3" name="Text Placeholder 2"/>
          <p:cNvSpPr>
            <a:spLocks noGrp="1"/>
          </p:cNvSpPr>
          <p:nvPr>
            <p:ph type="body" idx="1"/>
          </p:nvPr>
        </p:nvSpPr>
        <p:spPr/>
        <p:txBody>
          <a:bodyPr/>
          <a:lstStyle/>
          <a:p>
            <a:r>
              <a:rPr lang="en-GB" dirty="0" smtClean="0"/>
              <a:t>Using UPDATE to Modify Data
Using MERGE to Modify Data
Demonstration: Manipulating Data Using the UPDATE and DELETE Statements and MERGING Data Using Conditional DML</a:t>
            </a:r>
            <a:endParaRPr lang="en-GB" dirty="0"/>
          </a:p>
        </p:txBody>
      </p:sp>
    </p:spTree>
    <p:extLst>
      <p:ext uri="{BB962C8B-B14F-4D97-AF65-F5344CB8AC3E}">
        <p14:creationId xmlns:p14="http://schemas.microsoft.com/office/powerpoint/2010/main" val="206153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UPDATE to Modify Data</a:t>
            </a:r>
            <a:endParaRPr lang="en-GB" dirty="0"/>
          </a:p>
        </p:txBody>
      </p:sp>
      <p:sp>
        <p:nvSpPr>
          <p:cNvPr id="3" name="Text Placeholder 2"/>
          <p:cNvSpPr>
            <a:spLocks noGrp="1"/>
          </p:cNvSpPr>
          <p:nvPr>
            <p:ph type="body" idx="1"/>
          </p:nvPr>
        </p:nvSpPr>
        <p:spPr/>
        <p:txBody>
          <a:bodyPr/>
          <a:lstStyle/>
          <a:p>
            <a:r>
              <a:rPr lang="en-GB" dirty="0"/>
              <a:t>UPDATE changes all rows in a table or view</a:t>
            </a:r>
          </a:p>
          <a:p>
            <a:r>
              <a:rPr lang="en-GB" dirty="0"/>
              <a:t>Unless rows are filtered with a WHERE clause or constrained with a JOIN clause</a:t>
            </a:r>
          </a:p>
          <a:p>
            <a:r>
              <a:rPr lang="en-GB" dirty="0"/>
              <a:t>Column values are changed with the SET clause </a:t>
            </a:r>
          </a:p>
        </p:txBody>
      </p:sp>
      <p:sp>
        <p:nvSpPr>
          <p:cNvPr id="5" name="AutoShape 3"/>
          <p:cNvSpPr>
            <a:spLocks noChangeArrowheads="1"/>
          </p:cNvSpPr>
          <p:nvPr/>
        </p:nvSpPr>
        <p:spPr bwMode="auto">
          <a:xfrm>
            <a:off x="739302" y="3160637"/>
            <a:ext cx="7665396"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FF00FF"/>
                </a:solidFill>
                <a:latin typeface="Consolas" panose="020B0609020204030204" pitchFamily="49" charset="0"/>
                <a:cs typeface="Arial" charset="0"/>
              </a:rPr>
              <a:t>UPDATE</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a:t>
            </a:r>
          </a:p>
          <a:p>
            <a:pPr lvl="0" fontAlgn="base">
              <a:spcBef>
                <a:spcPct val="0"/>
              </a:spcBef>
              <a:spcAft>
                <a:spcPct val="0"/>
              </a:spcAft>
            </a:pP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SET</a:t>
            </a:r>
            <a:r>
              <a:rPr lang="en-US" sz="2000" b="1" dirty="0">
                <a:solidFill>
                  <a:prstClr val="black"/>
                </a:solidFill>
                <a:latin typeface="Consolas" panose="020B0609020204030204" pitchFamily="49" charset="0"/>
                <a:cs typeface="Arial" charset="0"/>
              </a:rPr>
              <a:t>   unitprice </a:t>
            </a:r>
            <a:r>
              <a:rPr lang="en-US" sz="2000" b="1" dirty="0">
                <a:solidFill>
                  <a:srgbClr val="808080"/>
                </a:solidFill>
                <a:latin typeface="Consolas" panose="020B0609020204030204" pitchFamily="49" charset="0"/>
                <a:cs typeface="Arial" charset="0"/>
              </a:rPr>
              <a:t>=</a:t>
            </a:r>
            <a:r>
              <a:rPr lang="en-US" sz="2000" b="1" dirty="0">
                <a:solidFill>
                  <a:srgbClr val="0000FF"/>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unitprice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1.04</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WHERE</a:t>
            </a:r>
            <a:r>
              <a:rPr lang="en-US" sz="2000" b="1" dirty="0">
                <a:solidFill>
                  <a:prstClr val="black"/>
                </a:solidFill>
                <a:latin typeface="Consolas" panose="020B0609020204030204" pitchFamily="49" charset="0"/>
                <a:cs typeface="Arial" charset="0"/>
              </a:rPr>
              <a:t>   categoryid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1 </a:t>
            </a:r>
            <a:r>
              <a:rPr lang="en-US" sz="2000" b="1" dirty="0">
                <a:solidFill>
                  <a:srgbClr val="808080"/>
                </a:solidFill>
                <a:latin typeface="Consolas" panose="020B0609020204030204" pitchFamily="49" charset="0"/>
                <a:cs typeface="Arial" charset="0"/>
              </a:rPr>
              <a:t>AND</a:t>
            </a:r>
            <a:r>
              <a:rPr lang="en-US" sz="2000" b="1" dirty="0">
                <a:solidFill>
                  <a:prstClr val="black"/>
                </a:solidFill>
                <a:latin typeface="Consolas" panose="020B0609020204030204" pitchFamily="49" charset="0"/>
                <a:cs typeface="Arial" charset="0"/>
              </a:rPr>
              <a:t> discontinued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0</a:t>
            </a:r>
          </a:p>
          <a:p>
            <a:pPr lvl="0" fontAlgn="base">
              <a:spcBef>
                <a:spcPct val="0"/>
              </a:spcBef>
              <a:spcAft>
                <a:spcPct val="0"/>
              </a:spcAft>
            </a:pPr>
            <a:r>
              <a:rPr lang="en-US" sz="2000" dirty="0">
                <a:solidFill>
                  <a:srgbClr val="808080"/>
                </a:solidFill>
                <a:latin typeface="Lucida Sans Unicode" panose="020B0602030504020204" pitchFamily="34" charset="0"/>
                <a:cs typeface="Lucida Sans Unicode" panose="020B0602030504020204" pitchFamily="34" charset="0"/>
              </a:rPr>
              <a:t>;</a:t>
            </a:r>
          </a:p>
        </p:txBody>
      </p:sp>
      <p:sp>
        <p:nvSpPr>
          <p:cNvPr id="6" name="AutoShape 3"/>
          <p:cNvSpPr>
            <a:spLocks noChangeArrowheads="1"/>
          </p:cNvSpPr>
          <p:nvPr/>
        </p:nvSpPr>
        <p:spPr bwMode="auto">
          <a:xfrm>
            <a:off x="739302" y="4785513"/>
            <a:ext cx="7665396" cy="163121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FF00FF"/>
                </a:solidFill>
                <a:latin typeface="Consolas" panose="020B0609020204030204" pitchFamily="49" charset="0"/>
                <a:cs typeface="Arial" charset="0"/>
              </a:rPr>
              <a:t>UPDATE</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a:t>
            </a:r>
          </a:p>
          <a:p>
            <a:pPr lvl="0" fontAlgn="base">
              <a:spcBef>
                <a:spcPct val="0"/>
              </a:spcBef>
              <a:spcAft>
                <a:spcPct val="0"/>
              </a:spcAft>
            </a:pP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SET</a:t>
            </a:r>
            <a:r>
              <a:rPr lang="en-US" sz="2000" b="1" dirty="0">
                <a:solidFill>
                  <a:prstClr val="black"/>
                </a:solidFill>
                <a:latin typeface="Consolas" panose="020B0609020204030204" pitchFamily="49" charset="0"/>
                <a:cs typeface="Arial" charset="0"/>
              </a:rPr>
              <a:t>     unitprice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1.04 </a:t>
            </a:r>
          </a:p>
          <a:p>
            <a:pPr lvl="0" fontAlgn="base">
              <a:spcBef>
                <a:spcPct val="0"/>
              </a:spcBef>
              <a:spcAft>
                <a:spcPct val="0"/>
              </a:spcAft>
            </a:pPr>
            <a:r>
              <a:rPr lang="en-US" sz="2000" b="1" dirty="0">
                <a:solidFill>
                  <a:prstClr val="black"/>
                </a:solidFill>
                <a:latin typeface="Consolas" panose="020B0609020204030204" pitchFamily="49" charset="0"/>
                <a:cs typeface="Arial" charset="0"/>
              </a:rPr>
              <a:t>			 </a:t>
            </a:r>
            <a:r>
              <a:rPr lang="en-US" sz="2000" b="1" dirty="0">
                <a:solidFill>
                  <a:srgbClr val="008000"/>
                </a:solidFill>
                <a:latin typeface="Consolas" panose="020B0609020204030204" pitchFamily="49" charset="0"/>
                <a:cs typeface="Arial" charset="0"/>
              </a:rPr>
              <a:t>-- Using compound</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8000"/>
                </a:solidFill>
                <a:latin typeface="Consolas" panose="020B0609020204030204" pitchFamily="49" charset="0"/>
                <a:cs typeface="Arial" charset="0"/>
              </a:rPr>
              <a:t>			 -- assignment operators </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WHERE</a:t>
            </a:r>
            <a:r>
              <a:rPr lang="en-US" sz="2000" b="1" dirty="0">
                <a:solidFill>
                  <a:prstClr val="black"/>
                </a:solidFill>
                <a:latin typeface="Consolas" panose="020B0609020204030204" pitchFamily="49" charset="0"/>
                <a:cs typeface="Arial" charset="0"/>
              </a:rPr>
              <a:t>   categoryid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1 </a:t>
            </a:r>
            <a:r>
              <a:rPr lang="en-US" sz="2000" b="1" dirty="0">
                <a:solidFill>
                  <a:srgbClr val="808080"/>
                </a:solidFill>
                <a:latin typeface="Consolas" panose="020B0609020204030204" pitchFamily="49" charset="0"/>
                <a:cs typeface="Arial" charset="0"/>
              </a:rPr>
              <a:t>AND</a:t>
            </a:r>
            <a:r>
              <a:rPr lang="en-US" sz="2000" b="1" dirty="0">
                <a:solidFill>
                  <a:prstClr val="black"/>
                </a:solidFill>
                <a:latin typeface="Consolas" panose="020B0609020204030204" pitchFamily="49" charset="0"/>
                <a:cs typeface="Arial" charset="0"/>
              </a:rPr>
              <a:t> discontinued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0</a:t>
            </a:r>
            <a:r>
              <a:rPr lang="en-US" sz="2000" b="1"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22623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9fa82502-0768-4c9a-a0b2-87253315c3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Updating Data in One Table Based on a Join to Another</a:t>
            </a:r>
            <a:endParaRPr lang="en-GB" dirty="0"/>
          </a:p>
        </p:txBody>
      </p:sp>
      <p:sp>
        <p:nvSpPr>
          <p:cNvPr id="4" name="AutoShape 3"/>
          <p:cNvSpPr>
            <a:spLocks noChangeArrowheads="1"/>
          </p:cNvSpPr>
          <p:nvPr/>
        </p:nvSpPr>
        <p:spPr bwMode="auto">
          <a:xfrm>
            <a:off x="0" y="2196925"/>
            <a:ext cx="9144000" cy="286232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FF00FF"/>
                </a:solidFill>
                <a:latin typeface="Consolas" panose="020B0609020204030204" pitchFamily="49" charset="0"/>
                <a:cs typeface="Arial" charset="0"/>
              </a:rPr>
              <a:t>UPDATE</a:t>
            </a:r>
            <a:r>
              <a:rPr lang="en-US" sz="2000" b="1" dirty="0">
                <a:solidFill>
                  <a:prstClr val="black"/>
                </a:solidFill>
                <a:latin typeface="Consolas" panose="020B0609020204030204" pitchFamily="49" charset="0"/>
                <a:cs typeface="Arial" charset="0"/>
              </a:rPr>
              <a:t> Reason  </a:t>
            </a:r>
            <a:r>
              <a:rPr lang="en-US" sz="2000" b="1" dirty="0">
                <a:solidFill>
                  <a:srgbClr val="008000"/>
                </a:solidFill>
                <a:latin typeface="Consolas" panose="020B0609020204030204" pitchFamily="49" charset="0"/>
                <a:cs typeface="Arial" charset="0"/>
              </a:rPr>
              <a:t>-- Notice use of Alias to make reading better </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	SET</a:t>
            </a:r>
            <a:r>
              <a:rPr lang="en-US" sz="2000" b="1" dirty="0">
                <a:solidFill>
                  <a:prstClr val="black"/>
                </a:solidFill>
                <a:latin typeface="Consolas" panose="020B0609020204030204" pitchFamily="49" charset="0"/>
                <a:cs typeface="Arial" charset="0"/>
              </a:rPr>
              <a:t> Name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r>
              <a:rPr lang="en-US" sz="2000" b="1" dirty="0">
                <a:solidFill>
                  <a:srgbClr val="FF0000"/>
                </a:solidFill>
                <a:latin typeface="Consolas" panose="020B0609020204030204" pitchFamily="49" charset="0"/>
                <a:cs typeface="Arial" charset="0"/>
              </a:rPr>
              <a:t>‘ ?'</a:t>
            </a: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FROM</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ScrapReason </a:t>
            </a:r>
            <a:r>
              <a:rPr lang="en-US" sz="2000" b="1" dirty="0">
                <a:solidFill>
                  <a:srgbClr val="0000FF"/>
                </a:solidFill>
                <a:latin typeface="Consolas" panose="020B0609020204030204" pitchFamily="49" charset="0"/>
                <a:cs typeface="Arial" charset="0"/>
              </a:rPr>
              <a:t>AS</a:t>
            </a:r>
            <a:r>
              <a:rPr lang="en-US" sz="2000" b="1" dirty="0">
                <a:solidFill>
                  <a:prstClr val="black"/>
                </a:solidFill>
                <a:latin typeface="Consolas" panose="020B0609020204030204" pitchFamily="49" charset="0"/>
                <a:cs typeface="Arial" charset="0"/>
              </a:rPr>
              <a:t> Reason </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INNER</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JOIN</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WorkOrder </a:t>
            </a:r>
            <a:r>
              <a:rPr lang="en-US" sz="2000" b="1" dirty="0">
                <a:solidFill>
                  <a:srgbClr val="0000FF"/>
                </a:solidFill>
                <a:latin typeface="Consolas" panose="020B0609020204030204" pitchFamily="49" charset="0"/>
                <a:cs typeface="Arial" charset="0"/>
              </a:rPr>
              <a:t>AS</a:t>
            </a:r>
            <a:r>
              <a:rPr lang="en-US" sz="2000" b="1" dirty="0">
                <a:solidFill>
                  <a:prstClr val="black"/>
                </a:solidFill>
                <a:latin typeface="Consolas" panose="020B0609020204030204" pitchFamily="49" charset="0"/>
                <a:cs typeface="Arial" charset="0"/>
              </a:rPr>
              <a:t> WorkOrder</a:t>
            </a:r>
          </a:p>
          <a:p>
            <a:pPr lvl="0" fontAlgn="base">
              <a:spcBef>
                <a:spcPct val="0"/>
              </a:spcBef>
              <a:spcAft>
                <a:spcPct val="0"/>
              </a:spcAft>
            </a:pP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ON</a:t>
            </a:r>
            <a:r>
              <a:rPr lang="en-US" sz="2000" b="1" dirty="0">
                <a:solidFill>
                  <a:prstClr val="black"/>
                </a:solidFill>
                <a:latin typeface="Consolas" panose="020B0609020204030204" pitchFamily="49" charset="0"/>
                <a:cs typeface="Arial" charset="0"/>
              </a:rPr>
              <a:t> 	Reason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ScrapReasonID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WorkOrder</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ScrapReasonID </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AND</a:t>
            </a:r>
            <a:r>
              <a:rPr lang="en-US" sz="2000" b="1" dirty="0">
                <a:solidFill>
                  <a:prstClr val="black"/>
                </a:solidFill>
                <a:latin typeface="Consolas" panose="020B0609020204030204" pitchFamily="49" charset="0"/>
                <a:cs typeface="Arial" charset="0"/>
              </a:rPr>
              <a:t> 	WorkOrder</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ScrappedQty </a:t>
            </a:r>
            <a:r>
              <a:rPr lang="en-US" sz="2000" b="1" dirty="0">
                <a:solidFill>
                  <a:srgbClr val="808080"/>
                </a:solidFill>
                <a:latin typeface="Consolas" panose="020B0609020204030204" pitchFamily="49" charset="0"/>
                <a:cs typeface="Arial" charset="0"/>
              </a:rPr>
              <a:t>&gt;</a:t>
            </a:r>
            <a:r>
              <a:rPr lang="en-US" sz="2000" b="1" dirty="0">
                <a:solidFill>
                  <a:prstClr val="black"/>
                </a:solidFill>
                <a:latin typeface="Consolas" panose="020B0609020204030204" pitchFamily="49" charset="0"/>
                <a:cs typeface="Arial" charset="0"/>
              </a:rPr>
              <a:t> 300</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268659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MERGE to Modify Data</a:t>
            </a:r>
            <a:endParaRPr lang="en-GB" dirty="0"/>
          </a:p>
        </p:txBody>
      </p:sp>
      <p:sp>
        <p:nvSpPr>
          <p:cNvPr id="4" name="Content Placeholder 2"/>
          <p:cNvSpPr txBox="1">
            <a:spLocks/>
          </p:cNvSpPr>
          <p:nvPr/>
        </p:nvSpPr>
        <p:spPr>
          <a:xfrm>
            <a:off x="458788" y="1116172"/>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MERGE modifies data based on a condition</a:t>
            </a:r>
          </a:p>
          <a:p>
            <a:pPr lvl="1"/>
            <a:r>
              <a:rPr lang="en-US" kern="0" dirty="0">
                <a:solidFill>
                  <a:srgbClr val="000000"/>
                </a:solidFill>
              </a:rPr>
              <a:t>When the source matches the target</a:t>
            </a:r>
          </a:p>
          <a:p>
            <a:pPr lvl="1"/>
            <a:r>
              <a:rPr lang="en-US" kern="0" dirty="0">
                <a:solidFill>
                  <a:srgbClr val="000000"/>
                </a:solidFill>
              </a:rPr>
              <a:t>When the source has no match in the target</a:t>
            </a:r>
          </a:p>
          <a:p>
            <a:pPr lvl="1"/>
            <a:r>
              <a:rPr lang="en-US" kern="0" dirty="0">
                <a:solidFill>
                  <a:srgbClr val="000000"/>
                </a:solidFill>
              </a:rPr>
              <a:t>When the target has no match in the source</a:t>
            </a:r>
          </a:p>
          <a:p>
            <a:pPr lvl="1"/>
            <a:endParaRPr lang="en-US" kern="0" dirty="0">
              <a:solidFill>
                <a:srgbClr val="000000"/>
              </a:solidFill>
            </a:endParaRPr>
          </a:p>
        </p:txBody>
      </p:sp>
      <p:sp>
        <p:nvSpPr>
          <p:cNvPr id="5" name="AutoShape 3"/>
          <p:cNvSpPr>
            <a:spLocks noChangeArrowheads="1"/>
          </p:cNvSpPr>
          <p:nvPr/>
        </p:nvSpPr>
        <p:spPr bwMode="auto">
          <a:xfrm>
            <a:off x="545154" y="3380123"/>
            <a:ext cx="7665396" cy="317009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MERGE</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TOP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10</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INTO	</a:t>
            </a:r>
            <a:r>
              <a:rPr lang="en-US" sz="2000" b="1" dirty="0">
                <a:solidFill>
                  <a:prstClr val="black"/>
                </a:solidFill>
                <a:latin typeface="Consolas" panose="020B0609020204030204" pitchFamily="49" charset="0"/>
                <a:cs typeface="Arial" charset="0"/>
              </a:rPr>
              <a:t>Store 		</a:t>
            </a:r>
            <a:r>
              <a:rPr lang="en-US" sz="2000" b="1" dirty="0">
                <a:solidFill>
                  <a:srgbClr val="0000FF"/>
                </a:solidFill>
                <a:latin typeface="Consolas" panose="020B0609020204030204" pitchFamily="49" charset="0"/>
                <a:cs typeface="Arial" charset="0"/>
              </a:rPr>
              <a:t>AS</a:t>
            </a:r>
            <a:r>
              <a:rPr lang="en-US" sz="2000" b="1" dirty="0">
                <a:solidFill>
                  <a:prstClr val="black"/>
                </a:solidFill>
                <a:latin typeface="Consolas" panose="020B0609020204030204" pitchFamily="49" charset="0"/>
                <a:cs typeface="Arial" charset="0"/>
              </a:rPr>
              <a:t> Destination</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USING	</a:t>
            </a:r>
            <a:r>
              <a:rPr lang="en-US" sz="2000" b="1" dirty="0">
                <a:solidFill>
                  <a:prstClr val="black"/>
                </a:solidFill>
                <a:latin typeface="Consolas" panose="020B0609020204030204" pitchFamily="49" charset="0"/>
                <a:cs typeface="Arial" charset="0"/>
              </a:rPr>
              <a:t>StoreBackup 	</a:t>
            </a:r>
            <a:r>
              <a:rPr lang="en-US" sz="2000" b="1" dirty="0">
                <a:solidFill>
                  <a:srgbClr val="0000FF"/>
                </a:solidFill>
                <a:latin typeface="Consolas" panose="020B0609020204030204" pitchFamily="49" charset="0"/>
                <a:cs typeface="Arial" charset="0"/>
              </a:rPr>
              <a:t>AS</a:t>
            </a:r>
            <a:r>
              <a:rPr lang="en-US" sz="2000" b="1" dirty="0">
                <a:solidFill>
                  <a:prstClr val="black"/>
                </a:solidFill>
                <a:latin typeface="Consolas" panose="020B0609020204030204" pitchFamily="49" charset="0"/>
                <a:cs typeface="Arial" charset="0"/>
              </a:rPr>
              <a:t> StagingTable</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	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Destination</a:t>
            </a:r>
            <a:r>
              <a:rPr lang="en-US" sz="2000" b="1" dirty="0">
                <a:solidFill>
                  <a:srgbClr val="808080"/>
                </a:solidFill>
                <a:latin typeface="Consolas" panose="020B0609020204030204" pitchFamily="49" charset="0"/>
                <a:cs typeface="Arial" charset="0"/>
              </a:rPr>
              <a:t>.</a:t>
            </a:r>
            <a:r>
              <a:rPr lang="en-US" sz="2000" b="1" dirty="0">
                <a:solidFill>
                  <a:srgbClr val="0000FF"/>
                </a:solidFill>
                <a:latin typeface="Consolas" panose="020B0609020204030204" pitchFamily="49" charset="0"/>
                <a:cs typeface="Arial" charset="0"/>
              </a:rPr>
              <a:t>Key</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StagingTable</a:t>
            </a:r>
            <a:r>
              <a:rPr lang="en-US" sz="2000" b="1" dirty="0">
                <a:solidFill>
                  <a:srgbClr val="808080"/>
                </a:solidFill>
                <a:latin typeface="Consolas" panose="020B0609020204030204" pitchFamily="49" charset="0"/>
                <a:cs typeface="Arial" charset="0"/>
              </a:rPr>
              <a:t>.</a:t>
            </a:r>
            <a:r>
              <a:rPr lang="en-US" sz="2000" b="1" dirty="0">
                <a:solidFill>
                  <a:srgbClr val="0000FF"/>
                </a:solidFill>
                <a:latin typeface="Consolas" panose="020B0609020204030204" pitchFamily="49" charset="0"/>
                <a:cs typeface="Arial" charset="0"/>
              </a:rPr>
              <a:t>Key</a:t>
            </a:r>
            <a:r>
              <a:rPr lang="en-US" sz="2000" b="1" dirty="0">
                <a:solidFill>
                  <a:srgbClr val="808080"/>
                </a:solidFill>
                <a:latin typeface="Consolas" panose="020B0609020204030204" pitchFamily="49" charset="0"/>
                <a:cs typeface="Arial" charset="0"/>
              </a:rPr>
              <a:t>)</a:t>
            </a: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WHEN</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NOT</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MATCHED</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THEN</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	INSERT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C1</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	VALUES </a:t>
            </a:r>
            <a:r>
              <a:rPr lang="en-US" sz="2000" b="1" dirty="0">
                <a:solidFill>
                  <a:srgbClr val="808080"/>
                </a:solidFill>
                <a:latin typeface="Consolas" panose="020B0609020204030204" pitchFamily="49" charset="0"/>
                <a:cs typeface="Arial" charset="0"/>
              </a:rPr>
              <a:t>(Source.</a:t>
            </a:r>
            <a:r>
              <a:rPr lang="en-US" sz="2000" b="1" dirty="0">
                <a:solidFill>
                  <a:prstClr val="black"/>
                </a:solidFill>
                <a:latin typeface="Consolas" panose="020B0609020204030204" pitchFamily="49" charset="0"/>
                <a:cs typeface="Arial" charset="0"/>
              </a:rPr>
              <a:t>C1</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WHEN</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MATCHED</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THEN</a:t>
            </a: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r>
              <a:rPr lang="en-US" sz="2000" b="1" dirty="0">
                <a:solidFill>
                  <a:srgbClr val="FF00FF"/>
                </a:solidFill>
                <a:latin typeface="Consolas" panose="020B0609020204030204" pitchFamily="49" charset="0"/>
                <a:cs typeface="Arial" charset="0"/>
              </a:rPr>
              <a:t>	UPDATE</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SET</a:t>
            </a:r>
            <a:r>
              <a:rPr lang="en-US" sz="2000" b="1" dirty="0">
                <a:solidFill>
                  <a:prstClr val="black"/>
                </a:solidFill>
                <a:latin typeface="Consolas" panose="020B0609020204030204" pitchFamily="49" charset="0"/>
                <a:cs typeface="Arial" charset="0"/>
              </a:rPr>
              <a:t> Destination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C1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StagingTable</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C1</a:t>
            </a:r>
            <a:r>
              <a:rPr lang="en-US" sz="2000" b="1"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257408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7c224ea5-74ef-4f8b-9b82-851e6e169e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Demonstration: Manipulating Data Using the UPDATE and DELETE Statements and MERGING Data Using Conditional DML</a:t>
            </a:r>
            <a:endParaRPr lang="en-GB" sz="2000"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UPDATE row, column intersections within tables</a:t>
            </a:r>
          </a:p>
          <a:p>
            <a:pPr lvl="0"/>
            <a:r>
              <a:rPr lang="en-GB" kern="0" dirty="0">
                <a:solidFill>
                  <a:srgbClr val="000000"/>
                </a:solidFill>
              </a:rPr>
              <a:t>DELETE complete rows from within tables</a:t>
            </a:r>
          </a:p>
          <a:p>
            <a:pPr lvl="0"/>
            <a:r>
              <a:rPr lang="en-GB" kern="0" dirty="0">
                <a:solidFill>
                  <a:srgbClr val="000000"/>
                </a:solidFill>
              </a:rPr>
              <a:t>Apply multiple data manipulation language (DML) operations by using the MERGE statement</a:t>
            </a:r>
          </a:p>
          <a:p>
            <a:pPr lvl="0"/>
            <a:r>
              <a:rPr lang="en-GB" kern="0" dirty="0">
                <a:solidFill>
                  <a:srgbClr val="000000"/>
                </a:solidFill>
              </a:rPr>
              <a:t>Understand how to use the OUTPUT clause to monitor data changes during DML operations</a:t>
            </a:r>
          </a:p>
          <a:p>
            <a:pPr lvl="0"/>
            <a:r>
              <a:rPr lang="en-GB" kern="0" dirty="0">
                <a:solidFill>
                  <a:srgbClr val="000000"/>
                </a:solidFill>
              </a:rPr>
              <a:t>Understand how to access prior and current data elements, in addition to showing the DML operation performed </a:t>
            </a:r>
            <a:endParaRPr lang="en-US" kern="0" dirty="0">
              <a:solidFill>
                <a:srgbClr val="000000"/>
              </a:solidFill>
            </a:endParaRPr>
          </a:p>
        </p:txBody>
      </p:sp>
    </p:spTree>
    <p:extLst>
      <p:ext uri="{BB962C8B-B14F-4D97-AF65-F5344CB8AC3E}">
        <p14:creationId xmlns:p14="http://schemas.microsoft.com/office/powerpoint/2010/main" val="144589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944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52bd375f-c5f8-457b-a178-89e11ebf75f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Generating Automatic Column Values</a:t>
            </a:r>
            <a:endParaRPr lang="en-GB" dirty="0"/>
          </a:p>
        </p:txBody>
      </p:sp>
      <p:sp>
        <p:nvSpPr>
          <p:cNvPr id="3" name="Text Placeholder 2"/>
          <p:cNvSpPr>
            <a:spLocks noGrp="1"/>
          </p:cNvSpPr>
          <p:nvPr>
            <p:ph type="body" idx="1"/>
          </p:nvPr>
        </p:nvSpPr>
        <p:spPr/>
        <p:txBody>
          <a:bodyPr/>
          <a:lstStyle/>
          <a:p>
            <a:r>
              <a:rPr lang="en-GB" dirty="0" smtClean="0"/>
              <a:t>Using IDENTITY
Using Sequences</a:t>
            </a:r>
            <a:endParaRPr lang="en-GB" dirty="0"/>
          </a:p>
        </p:txBody>
      </p:sp>
    </p:spTree>
    <p:extLst>
      <p:ext uri="{BB962C8B-B14F-4D97-AF65-F5344CB8AC3E}">
        <p14:creationId xmlns:p14="http://schemas.microsoft.com/office/powerpoint/2010/main" val="386781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2e1c71f7-8a79-4473-8787-593e841881d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IDENTITY</a:t>
            </a:r>
            <a:endParaRPr lang="en-GB" dirty="0"/>
          </a:p>
        </p:txBody>
      </p:sp>
      <p:sp>
        <p:nvSpPr>
          <p:cNvPr id="5" name="AutoShape 3"/>
          <p:cNvSpPr>
            <a:spLocks noChangeArrowheads="1"/>
          </p:cNvSpPr>
          <p:nvPr/>
        </p:nvSpPr>
        <p:spPr bwMode="auto">
          <a:xfrm>
            <a:off x="370163" y="1810446"/>
            <a:ext cx="7665396" cy="70788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CREATE</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TABLE</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PID </a:t>
            </a:r>
            <a:r>
              <a:rPr lang="en-US" sz="2000" b="1" dirty="0">
                <a:solidFill>
                  <a:srgbClr val="0000FF"/>
                </a:solidFill>
                <a:latin typeface="Consolas" panose="020B0609020204030204" pitchFamily="49" charset="0"/>
                <a:cs typeface="Arial" charset="0"/>
              </a:rPr>
              <a:t>int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IDENTITY</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NOT</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NULL,</a:t>
            </a:r>
            <a:r>
              <a:rPr lang="en-US" sz="2000" b="1" dirty="0">
                <a:solidFill>
                  <a:prstClr val="black"/>
                </a:solidFill>
                <a:latin typeface="Consolas" panose="020B0609020204030204" pitchFamily="49" charset="0"/>
                <a:cs typeface="Arial" charset="0"/>
              </a:rPr>
              <a:t> Name </a:t>
            </a:r>
            <a:r>
              <a:rPr lang="en-US" sz="2000" b="1" dirty="0">
                <a:solidFill>
                  <a:srgbClr val="0000FF"/>
                </a:solidFill>
                <a:latin typeface="Consolas" panose="020B0609020204030204" pitchFamily="49" charset="0"/>
                <a:cs typeface="Arial" charset="0"/>
              </a:rPr>
              <a:t>VARCHAR</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15</a:t>
            </a:r>
            <a:r>
              <a:rPr lang="en-US" sz="2000" b="1" dirty="0">
                <a:solidFill>
                  <a:srgbClr val="808080"/>
                </a:solidFill>
                <a:latin typeface="Consolas" panose="020B0609020204030204" pitchFamily="49" charset="0"/>
                <a:cs typeface="Arial" charset="0"/>
              </a:rPr>
              <a:t>),</a:t>
            </a:r>
            <a:r>
              <a:rPr lang="en-US" sz="2000" b="1" dirty="0">
                <a:solidFill>
                  <a:srgbClr val="FF0000"/>
                </a:solidFill>
                <a:latin typeface="Consolas" panose="020B0609020204030204" pitchFamily="49" charset="0"/>
                <a:cs typeface="Arial" charset="0"/>
              </a:rPr>
              <a:t>…</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p>
        </p:txBody>
      </p:sp>
      <p:sp>
        <p:nvSpPr>
          <p:cNvPr id="6" name="AutoShape 3"/>
          <p:cNvSpPr>
            <a:spLocks noChangeArrowheads="1"/>
          </p:cNvSpPr>
          <p:nvPr/>
        </p:nvSpPr>
        <p:spPr bwMode="auto">
          <a:xfrm>
            <a:off x="370163" y="3449028"/>
            <a:ext cx="7665396" cy="70788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INSERT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INTO</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a:t>
            </a:r>
            <a:r>
              <a:rPr lang="en-US" sz="2000" b="1" dirty="0">
                <a:solidFill>
                  <a:srgbClr val="0000FF"/>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Name</a:t>
            </a:r>
            <a:r>
              <a:rPr lang="en-US" sz="2000" b="1" dirty="0">
                <a:solidFill>
                  <a:srgbClr val="808080"/>
                </a:solidFill>
                <a:latin typeface="Consolas" panose="020B0609020204030204" pitchFamily="49" charset="0"/>
                <a:cs typeface="Arial" charset="0"/>
              </a:rPr>
              <a:t>,</a:t>
            </a:r>
            <a:r>
              <a:rPr lang="en-US" sz="2000" b="1" dirty="0">
                <a:solidFill>
                  <a:srgbClr val="FF0000"/>
                </a:solidFill>
                <a:latin typeface="Consolas" panose="020B0609020204030204" pitchFamily="49" charset="0"/>
                <a:cs typeface="Arial" charset="0"/>
              </a:rPr>
              <a:t>…</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VALUES </a:t>
            </a:r>
            <a:r>
              <a:rPr lang="en-US" sz="2000" b="1" dirty="0">
                <a:solidFill>
                  <a:srgbClr val="808080"/>
                </a:solidFill>
                <a:latin typeface="Consolas" panose="020B0609020204030204" pitchFamily="49" charset="0"/>
                <a:cs typeface="Arial" charset="0"/>
              </a:rPr>
              <a:t>(</a:t>
            </a:r>
            <a:r>
              <a:rPr lang="en-US" sz="2000" b="1" dirty="0">
                <a:solidFill>
                  <a:srgbClr val="FF000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MOC 2072 </a:t>
            </a:r>
            <a:r>
              <a:rPr lang="en-US" sz="2000" b="1" dirty="0">
                <a:solidFill>
                  <a:srgbClr val="0000FF"/>
                </a:solidFill>
                <a:latin typeface="Consolas" panose="020B0609020204030204" pitchFamily="49" charset="0"/>
                <a:cs typeface="Arial" charset="0"/>
              </a:rPr>
              <a:t>Manual</a:t>
            </a:r>
            <a:r>
              <a:rPr lang="en-US" sz="2000" b="1" dirty="0">
                <a:solidFill>
                  <a:srgbClr val="FF0000"/>
                </a:solidFill>
                <a:latin typeface="Consolas" panose="020B0609020204030204" pitchFamily="49" charset="0"/>
                <a:cs typeface="Arial" charset="0"/>
              </a:rPr>
              <a:t>’</a:t>
            </a:r>
            <a:r>
              <a:rPr lang="en-US" sz="2000" b="1" dirty="0">
                <a:solidFill>
                  <a:srgbClr val="808080"/>
                </a:solidFill>
                <a:latin typeface="Consolas" panose="020B0609020204030204" pitchFamily="49" charset="0"/>
                <a:cs typeface="Arial" charset="0"/>
              </a:rPr>
              <a:t>,</a:t>
            </a:r>
            <a:r>
              <a:rPr lang="en-US" sz="2000" b="1" dirty="0">
                <a:solidFill>
                  <a:srgbClr val="FF0000"/>
                </a:solidFill>
                <a:latin typeface="Consolas" panose="020B0609020204030204" pitchFamily="49" charset="0"/>
                <a:cs typeface="Arial" charset="0"/>
              </a:rPr>
              <a:t>…</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p>
        </p:txBody>
      </p:sp>
      <p:sp>
        <p:nvSpPr>
          <p:cNvPr id="9" name="Rectangle 3"/>
          <p:cNvSpPr txBox="1">
            <a:spLocks noChangeArrowheads="1"/>
          </p:cNvSpPr>
          <p:nvPr/>
        </p:nvSpPr>
        <p:spPr bwMode="auto">
          <a:xfrm>
            <a:off x="326980" y="879750"/>
            <a:ext cx="8685212" cy="5846442"/>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0000" lnSpcReduction="20000"/>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900" b="0" kern="0" dirty="0" smtClean="0"/>
              <a:t>The IDENTITY property generates column values automatically</a:t>
            </a:r>
          </a:p>
          <a:p>
            <a:pPr marL="0" indent="0">
              <a:buNone/>
            </a:pPr>
            <a:endParaRPr lang="en-US" sz="2900" b="0" kern="0" dirty="0" smtClean="0"/>
          </a:p>
          <a:p>
            <a:r>
              <a:rPr lang="en-US" b="0" kern="0" dirty="0"/>
              <a:t>O</a:t>
            </a:r>
            <a:r>
              <a:rPr lang="en-US" b="0" kern="0" dirty="0" smtClean="0"/>
              <a:t>ptional seed and increment values can be provided</a:t>
            </a:r>
          </a:p>
          <a:p>
            <a:pPr lvl="1"/>
            <a:endParaRPr lang="en-US" sz="2000" b="0" kern="0" dirty="0" smtClean="0"/>
          </a:p>
          <a:p>
            <a:pPr lvl="1"/>
            <a:endParaRPr lang="en-US" sz="2000" b="0" kern="0" dirty="0" smtClean="0"/>
          </a:p>
          <a:p>
            <a:pPr marL="288925" lvl="1" indent="0">
              <a:buNone/>
            </a:pPr>
            <a:endParaRPr lang="en-US" sz="2000" b="0" kern="0" dirty="0" smtClean="0"/>
          </a:p>
          <a:p>
            <a:endParaRPr lang="en-US" sz="2400" b="0" kern="0" dirty="0" smtClean="0"/>
          </a:p>
          <a:p>
            <a:r>
              <a:rPr lang="en-US" b="0" kern="0" dirty="0" smtClean="0"/>
              <a:t>Only one column in a table may have IDENTITY defined </a:t>
            </a:r>
          </a:p>
          <a:p>
            <a:r>
              <a:rPr lang="en-US" b="0" kern="0" dirty="0" smtClean="0"/>
              <a:t>IDENTITY column must be omitted in a normal INSERT statement</a:t>
            </a:r>
          </a:p>
          <a:p>
            <a:pPr lvl="1"/>
            <a:endParaRPr lang="en-US" sz="2000" b="0" kern="0" dirty="0" smtClean="0"/>
          </a:p>
          <a:p>
            <a:pPr lvl="1"/>
            <a:endParaRPr lang="en-US" sz="2000" b="0" kern="0" dirty="0" smtClean="0"/>
          </a:p>
          <a:p>
            <a:pPr marL="288925" lvl="1" indent="0">
              <a:buNone/>
            </a:pPr>
            <a:endParaRPr lang="en-GB" sz="2000" b="0" kern="0" dirty="0" smtClean="0"/>
          </a:p>
          <a:p>
            <a:endParaRPr lang="en-US" sz="2400" b="0" kern="0" dirty="0" smtClean="0"/>
          </a:p>
          <a:p>
            <a:r>
              <a:rPr lang="en-US" b="0" kern="0" dirty="0" smtClean="0"/>
              <a:t>Functions are provided to return last generated values</a:t>
            </a:r>
          </a:p>
          <a:p>
            <a:pPr lvl="1"/>
            <a:r>
              <a:rPr lang="en-US" sz="2000" b="0" dirty="0"/>
              <a:t>SELECT @@</a:t>
            </a:r>
            <a:r>
              <a:rPr lang="en-US" sz="2000" b="0" dirty="0" smtClean="0"/>
              <a:t>IDENTITY: default </a:t>
            </a:r>
            <a:r>
              <a:rPr lang="en-US" sz="2000" b="0" dirty="0"/>
              <a:t>scope is session</a:t>
            </a:r>
          </a:p>
          <a:p>
            <a:pPr lvl="1"/>
            <a:r>
              <a:rPr lang="en-US" sz="2000" b="0" dirty="0"/>
              <a:t>SELECT SCOPE_IDENTITY</a:t>
            </a:r>
            <a:r>
              <a:rPr lang="en-US" sz="2000" b="0" dirty="0" smtClean="0"/>
              <a:t>(): scope </a:t>
            </a:r>
            <a:r>
              <a:rPr lang="en-US" sz="2000" b="0" dirty="0"/>
              <a:t>is object containing the call</a:t>
            </a:r>
          </a:p>
          <a:p>
            <a:pPr lvl="1"/>
            <a:r>
              <a:rPr lang="en-US" sz="2000" b="0" dirty="0"/>
              <a:t>SELECT IDENT_CURRENT(' </a:t>
            </a:r>
            <a:r>
              <a:rPr lang="en-US" sz="2000" b="0" dirty="0" smtClean="0"/>
              <a:t>tablename'): in this case, scope </a:t>
            </a:r>
            <a:r>
              <a:rPr lang="en-US" sz="2000" b="0" dirty="0"/>
              <a:t>is defined by </a:t>
            </a:r>
            <a:r>
              <a:rPr lang="en-US" sz="2000" b="0" dirty="0" smtClean="0"/>
              <a:t>tablename</a:t>
            </a:r>
          </a:p>
          <a:p>
            <a:pPr lvl="1"/>
            <a:endParaRPr lang="en-US" sz="2000" b="0" dirty="0" smtClean="0"/>
          </a:p>
          <a:p>
            <a:r>
              <a:rPr lang="en-GB" b="0" dirty="0" smtClean="0"/>
              <a:t>There is a setting to allow identity columns to be changed manually ON or automatic OFF</a:t>
            </a:r>
          </a:p>
          <a:p>
            <a:pPr lvl="1"/>
            <a:r>
              <a:rPr lang="en-GB" b="0" dirty="0" smtClean="0"/>
              <a:t>SET IDENTITY_INSERT &lt;Tablename&gt; [ON|OFF</a:t>
            </a:r>
            <a:r>
              <a:rPr lang="en-GB" b="0" dirty="0" smtClean="0"/>
              <a:t>]</a:t>
            </a:r>
            <a:endParaRPr lang="en-US" b="0" dirty="0"/>
          </a:p>
        </p:txBody>
      </p:sp>
    </p:spTree>
    <p:extLst>
      <p:ext uri="{BB962C8B-B14F-4D97-AF65-F5344CB8AC3E}">
        <p14:creationId xmlns:p14="http://schemas.microsoft.com/office/powerpoint/2010/main" val="213714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Adding Data to Tables
Modifying and Removing Data
Generating Automatic Column Values</a:t>
            </a:r>
            <a:endParaRPr lang="en-GB" dirty="0"/>
          </a:p>
        </p:txBody>
      </p:sp>
    </p:spTree>
    <p:extLst>
      <p:ext uri="{BB962C8B-B14F-4D97-AF65-F5344CB8AC3E}">
        <p14:creationId xmlns:p14="http://schemas.microsoft.com/office/powerpoint/2010/main" val="417009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56038603-dd6e-46ea-be61-e77c7944ec6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Sequences</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sz="2400" kern="0" dirty="0">
                <a:solidFill>
                  <a:srgbClr val="000000"/>
                </a:solidFill>
              </a:rPr>
              <a:t>Sequence objects were first added in SQL Server 2012</a:t>
            </a:r>
          </a:p>
          <a:p>
            <a:pPr lvl="0"/>
            <a:endParaRPr lang="en-US" sz="2400" kern="0" dirty="0">
              <a:solidFill>
                <a:srgbClr val="000000"/>
              </a:solidFill>
            </a:endParaRPr>
          </a:p>
          <a:p>
            <a:pPr lvl="0"/>
            <a:r>
              <a:rPr lang="en-US" sz="2400" kern="0" dirty="0">
                <a:solidFill>
                  <a:srgbClr val="000000"/>
                </a:solidFill>
              </a:rPr>
              <a:t>Independent objects in database</a:t>
            </a:r>
          </a:p>
          <a:p>
            <a:pPr lvl="1"/>
            <a:r>
              <a:rPr lang="en-US" sz="2000" kern="0" dirty="0">
                <a:solidFill>
                  <a:srgbClr val="000000"/>
                </a:solidFill>
              </a:rPr>
              <a:t>More flexible than the IDENTITY property</a:t>
            </a:r>
          </a:p>
          <a:p>
            <a:pPr lvl="1"/>
            <a:r>
              <a:rPr lang="en-US" sz="2000" kern="0" dirty="0">
                <a:solidFill>
                  <a:srgbClr val="000000"/>
                </a:solidFill>
              </a:rPr>
              <a:t>Can be used as default value for a column</a:t>
            </a:r>
          </a:p>
          <a:p>
            <a:pPr lvl="0"/>
            <a:endParaRPr lang="en-US" sz="2400" kern="0" dirty="0">
              <a:solidFill>
                <a:srgbClr val="000000"/>
              </a:solidFill>
            </a:endParaRPr>
          </a:p>
          <a:p>
            <a:pPr lvl="0"/>
            <a:r>
              <a:rPr lang="en-US" sz="2400" kern="0" dirty="0">
                <a:solidFill>
                  <a:srgbClr val="000000"/>
                </a:solidFill>
              </a:rPr>
              <a:t>Manage with CREATE/ALTER/DROP statements</a:t>
            </a:r>
          </a:p>
          <a:p>
            <a:pPr lvl="0"/>
            <a:r>
              <a:rPr lang="en-US" sz="2400" kern="0" dirty="0">
                <a:solidFill>
                  <a:srgbClr val="000000"/>
                </a:solidFill>
              </a:rPr>
              <a:t>Retrieve value with the NEXT VALUE FOR clause</a:t>
            </a:r>
          </a:p>
        </p:txBody>
      </p:sp>
      <p:sp>
        <p:nvSpPr>
          <p:cNvPr id="5" name="AutoShape 3"/>
          <p:cNvSpPr>
            <a:spLocks noChangeArrowheads="1"/>
          </p:cNvSpPr>
          <p:nvPr/>
        </p:nvSpPr>
        <p:spPr bwMode="auto">
          <a:xfrm>
            <a:off x="458788" y="4489296"/>
            <a:ext cx="7893929" cy="224676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8000"/>
                </a:solidFill>
                <a:latin typeface="Consolas" panose="020B0609020204030204" pitchFamily="49" charset="0"/>
                <a:cs typeface="Arial" charset="0"/>
              </a:rPr>
              <a:t>-- Define a sequence</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CREATE</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SEQUENCE</a:t>
            </a:r>
            <a:r>
              <a:rPr lang="en-US" sz="2000" b="1" dirty="0">
                <a:solidFill>
                  <a:prstClr val="black"/>
                </a:solidFill>
                <a:latin typeface="Consolas" panose="020B0609020204030204" pitchFamily="49" charset="0"/>
                <a:cs typeface="Arial" charset="0"/>
              </a:rPr>
              <a:t> dbo</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InvoiceSeq </a:t>
            </a:r>
            <a:r>
              <a:rPr lang="en-US" sz="2000" b="1" dirty="0">
                <a:solidFill>
                  <a:srgbClr val="0000FF"/>
                </a:solidFill>
                <a:latin typeface="Consolas" panose="020B0609020204030204" pitchFamily="49" charset="0"/>
                <a:cs typeface="Arial" charset="0"/>
              </a:rPr>
              <a:t>AS</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START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WITH</a:t>
            </a:r>
            <a:r>
              <a:rPr lang="en-US" sz="2000" b="1" dirty="0">
                <a:solidFill>
                  <a:prstClr val="black"/>
                </a:solidFill>
                <a:latin typeface="Consolas" panose="020B0609020204030204" pitchFamily="49" charset="0"/>
                <a:cs typeface="Arial" charset="0"/>
              </a:rPr>
              <a:t> 1 INCREMENT </a:t>
            </a:r>
            <a:r>
              <a:rPr lang="en-US" sz="2000" b="1" dirty="0">
                <a:solidFill>
                  <a:srgbClr val="0000FF"/>
                </a:solidFill>
                <a:latin typeface="Consolas" panose="020B0609020204030204" pitchFamily="49" charset="0"/>
                <a:cs typeface="Arial" charset="0"/>
              </a:rPr>
              <a:t>BY</a:t>
            </a:r>
            <a:r>
              <a:rPr lang="en-US" sz="2000" b="1" dirty="0">
                <a:solidFill>
                  <a:prstClr val="black"/>
                </a:solidFill>
                <a:latin typeface="Consolas" panose="020B0609020204030204" pitchFamily="49" charset="0"/>
                <a:cs typeface="Arial" charset="0"/>
              </a:rPr>
              <a:t> 1</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8000"/>
                </a:solidFill>
                <a:latin typeface="Consolas" panose="020B0609020204030204" pitchFamily="49" charset="0"/>
                <a:cs typeface="Arial" charset="0"/>
              </a:rPr>
              <a:t>-- Retrieve next available value from sequence</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SELECT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NEXT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VALUE</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FOR</a:t>
            </a:r>
            <a:r>
              <a:rPr lang="en-US" sz="2000" b="1" dirty="0">
                <a:solidFill>
                  <a:prstClr val="black"/>
                </a:solidFill>
                <a:latin typeface="Consolas" panose="020B0609020204030204" pitchFamily="49" charset="0"/>
                <a:cs typeface="Arial" charset="0"/>
              </a:rPr>
              <a:t> dbo</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InvoiceSeq</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265401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Using DML to Modify Data</a:t>
            </a:r>
            <a:endParaRPr lang="en-GB" dirty="0"/>
          </a:p>
        </p:txBody>
      </p:sp>
      <p:sp>
        <p:nvSpPr>
          <p:cNvPr id="3" name="Text Placeholder 2"/>
          <p:cNvSpPr>
            <a:spLocks noGrp="1"/>
          </p:cNvSpPr>
          <p:nvPr>
            <p:ph type="body" idx="1"/>
          </p:nvPr>
        </p:nvSpPr>
        <p:spPr/>
        <p:txBody>
          <a:bodyPr/>
          <a:lstStyle/>
          <a:p>
            <a:r>
              <a:rPr lang="en-GB" dirty="0" smtClean="0"/>
              <a:t>Exercise 1: Inserting Records with DML
Exercise 2: Update and Delete Records Using DML</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2617"/>
            <a:ext cx="7331622"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42397" cy="523220"/>
          </a:xfrm>
          <a:prstGeom prst="rect">
            <a:avLst/>
          </a:prstGeom>
          <a:noFill/>
        </p:spPr>
        <p:txBody>
          <a:bodyPr vert="horz" wrap="none" rtlCol="0">
            <a:spAutoFit/>
          </a:bodyPr>
          <a:lstStyle/>
          <a:p>
            <a:r>
              <a:rPr lang="en-GB" sz="2800" dirty="0" smtClean="0">
                <a:latin typeface="Segoe UI" panose="020B0502040204020203" pitchFamily="34" charset="0"/>
              </a:rPr>
              <a:t>Estimated Time: 30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377810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 database developer for Adventure Works and need to create DML statements to update data in the database to support the website development team. The team need T-SQL statements that they can use to carry out updates to data, based on actions performed on the website. You will supply template DML statements that they can modify to their specific requirements.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71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bb1a7c50-b8a8-40a7-85db-59081cad6e6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Review</a:t>
            </a:r>
            <a:endParaRPr lang="en-GB" dirty="0"/>
          </a:p>
        </p:txBody>
      </p:sp>
      <p:sp>
        <p:nvSpPr>
          <p:cNvPr id="3" name="Text Placeholder 2"/>
          <p:cNvSpPr>
            <a:spLocks noGrp="1"/>
          </p:cNvSpPr>
          <p:nvPr>
            <p:ph type="body" idx="1"/>
          </p:nvPr>
        </p:nvSpPr>
        <p:spPr/>
        <p:txBody>
          <a:bodyPr/>
          <a:lstStyle/>
          <a:p>
            <a:r>
              <a:rPr lang="en-GB" dirty="0" smtClean="0"/>
              <a:t>What attributes of the source columns are transferred to a table created with a SELECT INTO query?
The presence of which constraint prevents TRUNCATE TABLE from executing successfully?</a:t>
            </a:r>
            <a:endParaRPr lang="en-GB" dirty="0"/>
          </a:p>
        </p:txBody>
      </p:sp>
    </p:spTree>
    <p:extLst>
      <p:ext uri="{BB962C8B-B14F-4D97-AF65-F5344CB8AC3E}">
        <p14:creationId xmlns:p14="http://schemas.microsoft.com/office/powerpoint/2010/main" val="56336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Common Issues and Troubleshooting Tips</a:t>
            </a:r>
            <a:endParaRPr lang="en-GB" dirty="0"/>
          </a:p>
        </p:txBody>
      </p:sp>
    </p:spTree>
    <p:extLst>
      <p:ext uri="{BB962C8B-B14F-4D97-AF65-F5344CB8AC3E}">
        <p14:creationId xmlns:p14="http://schemas.microsoft.com/office/powerpoint/2010/main" val="422633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Adding Data to Tables</a:t>
            </a:r>
            <a:endParaRPr lang="en-GB" dirty="0"/>
          </a:p>
        </p:txBody>
      </p:sp>
      <p:sp>
        <p:nvSpPr>
          <p:cNvPr id="3" name="Text Placeholder 2"/>
          <p:cNvSpPr>
            <a:spLocks noGrp="1"/>
          </p:cNvSpPr>
          <p:nvPr>
            <p:ph type="body" idx="1"/>
          </p:nvPr>
        </p:nvSpPr>
        <p:spPr/>
        <p:txBody>
          <a:bodyPr/>
          <a:lstStyle/>
          <a:p>
            <a:r>
              <a:rPr lang="en-GB" dirty="0" smtClean="0"/>
              <a:t>Using INSERT to Add Data
Using INSERT with Data Providers
Using SELECT INTO
Demonstration: Adding Data to Tables</a:t>
            </a:r>
            <a:endParaRPr lang="en-GB" dirty="0"/>
          </a:p>
        </p:txBody>
      </p:sp>
    </p:spTree>
    <p:extLst>
      <p:ext uri="{BB962C8B-B14F-4D97-AF65-F5344CB8AC3E}">
        <p14:creationId xmlns:p14="http://schemas.microsoft.com/office/powerpoint/2010/main" val="199547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INSERT to Add Data</a:t>
            </a:r>
            <a:endParaRPr lang="en-GB" dirty="0"/>
          </a:p>
        </p:txBody>
      </p:sp>
      <p:sp>
        <p:nvSpPr>
          <p:cNvPr id="4" name="Content Placeholder 2"/>
          <p:cNvSpPr txBox="1">
            <a:spLocks/>
          </p:cNvSpPr>
          <p:nvPr/>
        </p:nvSpPr>
        <p:spPr>
          <a:xfrm>
            <a:off x="458788" y="1021215"/>
            <a:ext cx="8388650"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The INSERT ... VALUES statement inserts a new row</a:t>
            </a:r>
          </a:p>
          <a:p>
            <a:pPr lvl="0"/>
            <a:endParaRPr lang="en-US" kern="0" dirty="0">
              <a:solidFill>
                <a:srgbClr val="000000"/>
              </a:solidFill>
            </a:endParaRPr>
          </a:p>
          <a:p>
            <a:pPr lvl="0"/>
            <a:endParaRPr lang="en-US" kern="0" dirty="0">
              <a:solidFill>
                <a:srgbClr val="000000"/>
              </a:solidFill>
            </a:endParaRPr>
          </a:p>
          <a:p>
            <a:pPr lvl="0"/>
            <a:endParaRPr lang="en-US" kern="0" dirty="0">
              <a:solidFill>
                <a:srgbClr val="000000"/>
              </a:solidFill>
            </a:endParaRPr>
          </a:p>
          <a:p>
            <a:pPr marL="0" lvl="0" indent="0">
              <a:buNone/>
            </a:pPr>
            <a:r>
              <a:rPr lang="en-US" kern="0" dirty="0" smtClean="0">
                <a:solidFill>
                  <a:srgbClr val="000000"/>
                </a:solidFill>
              </a:rPr>
              <a:t>Table </a:t>
            </a:r>
            <a:r>
              <a:rPr lang="en-US" kern="0" dirty="0">
                <a:solidFill>
                  <a:srgbClr val="000000"/>
                </a:solidFill>
              </a:rPr>
              <a:t>and row constructors add multirow capability to INSERT ... VALUES</a:t>
            </a:r>
          </a:p>
        </p:txBody>
      </p:sp>
      <p:sp>
        <p:nvSpPr>
          <p:cNvPr id="5" name="AutoShape 3"/>
          <p:cNvSpPr>
            <a:spLocks noChangeArrowheads="1"/>
          </p:cNvSpPr>
          <p:nvPr/>
        </p:nvSpPr>
        <p:spPr bwMode="auto">
          <a:xfrm>
            <a:off x="476654" y="1677146"/>
            <a:ext cx="7801583"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INSERT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INTO</a:t>
            </a:r>
            <a:r>
              <a:rPr lang="en-US" sz="2000" b="1" dirty="0">
                <a:solidFill>
                  <a:prstClr val="black"/>
                </a:solidFill>
                <a:latin typeface="Consolas" panose="020B0609020204030204" pitchFamily="49" charset="0"/>
                <a:cs typeface="Arial" charset="0"/>
              </a:rPr>
              <a:t> Sales</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OrderDetails</a:t>
            </a:r>
            <a:r>
              <a:rPr lang="en-US" sz="2000" b="1" dirty="0">
                <a:solidFill>
                  <a:srgbClr val="0000FF"/>
                </a:solidFill>
                <a:latin typeface="Consolas" panose="020B0609020204030204" pitchFamily="49" charset="0"/>
                <a:cs typeface="Arial" charset="0"/>
              </a:rPr>
              <a:t> </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productid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unitprice</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qty</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discount</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VALUES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10255</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39</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18</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2</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0.05</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
        <p:nvSpPr>
          <p:cNvPr id="6" name="AutoShape 3"/>
          <p:cNvSpPr>
            <a:spLocks noChangeArrowheads="1"/>
          </p:cNvSpPr>
          <p:nvPr/>
        </p:nvSpPr>
        <p:spPr bwMode="auto">
          <a:xfrm>
            <a:off x="476654" y="4151959"/>
            <a:ext cx="7801583" cy="2290227"/>
          </a:xfrm>
          <a:prstGeom prst="roundRect">
            <a:avLst>
              <a:gd name="adj" fmla="val 3504"/>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INSERT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INTO</a:t>
            </a:r>
            <a:r>
              <a:rPr lang="en-US" sz="2000" b="1" dirty="0">
                <a:solidFill>
                  <a:prstClr val="black"/>
                </a:solidFill>
                <a:latin typeface="Consolas" panose="020B0609020204030204" pitchFamily="49" charset="0"/>
                <a:cs typeface="Arial" charset="0"/>
              </a:rPr>
              <a:t> Sales</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OrderDetails</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productid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unitprice</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qty</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discount</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srgbClr val="0000FF"/>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VALUES</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10256</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39</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18</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2</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0.05</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10258</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39</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18</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5</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0.10</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358640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INSERT with Data Providers</a:t>
            </a:r>
            <a:endParaRPr lang="en-GB" dirty="0"/>
          </a:p>
        </p:txBody>
      </p:sp>
      <p:sp>
        <p:nvSpPr>
          <p:cNvPr id="4" name="Content Placeholder 2"/>
          <p:cNvSpPr txBox="1">
            <a:spLocks/>
          </p:cNvSpPr>
          <p:nvPr/>
        </p:nvSpPr>
        <p:spPr>
          <a:xfrm>
            <a:off x="458788" y="992188"/>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400" kern="0" dirty="0">
                <a:solidFill>
                  <a:srgbClr val="000000"/>
                </a:solidFill>
              </a:rPr>
              <a:t>INSERT ... SELECT to insert rows from another table:</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INSERT ... EXEC is used to insert the result of a stored procedure or dynamic SQL expression into an existing table</a:t>
            </a:r>
            <a:r>
              <a:rPr lang="en-US" sz="2400" kern="0" dirty="0" smtClean="0">
                <a:solidFill>
                  <a:srgbClr val="000000"/>
                </a:solidFill>
              </a:rPr>
              <a:t>:</a:t>
            </a:r>
            <a:endParaRPr lang="en-US" sz="2400" kern="0" dirty="0">
              <a:solidFill>
                <a:srgbClr val="000000"/>
              </a:solidFill>
            </a:endParaRPr>
          </a:p>
        </p:txBody>
      </p:sp>
      <p:sp>
        <p:nvSpPr>
          <p:cNvPr id="5" name="AutoShape 3"/>
          <p:cNvSpPr>
            <a:spLocks noChangeArrowheads="1"/>
          </p:cNvSpPr>
          <p:nvPr/>
        </p:nvSpPr>
        <p:spPr bwMode="auto">
          <a:xfrm>
            <a:off x="433877" y="1786644"/>
            <a:ext cx="7801583" cy="163121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INSERT</a:t>
            </a:r>
            <a:r>
              <a:rPr lang="en-US" sz="2000" b="1" dirty="0">
                <a:solidFill>
                  <a:prstClr val="black"/>
                </a:solidFill>
                <a:latin typeface="Consolas" panose="020B0609020204030204" pitchFamily="49" charset="0"/>
                <a:cs typeface="Arial" charset="0"/>
              </a:rPr>
              <a:t> Sales</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OrderDetails</a:t>
            </a:r>
            <a:r>
              <a:rPr lang="en-US" sz="2000" b="1" dirty="0">
                <a:solidFill>
                  <a:srgbClr val="0000FF"/>
                </a:solidFill>
                <a:latin typeface="Consolas" panose="020B0609020204030204" pitchFamily="49" charset="0"/>
                <a:cs typeface="Arial" charset="0"/>
              </a:rPr>
              <a:t> </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orderid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productid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unitprice</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qty</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discount</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srgbClr val="0000FF"/>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SELECT</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FROM</a:t>
            </a:r>
            <a:r>
              <a:rPr lang="en-US" sz="2000" b="1" dirty="0">
                <a:solidFill>
                  <a:prstClr val="black"/>
                </a:solidFill>
                <a:latin typeface="Consolas" panose="020B0609020204030204" pitchFamily="49" charset="0"/>
                <a:cs typeface="Arial" charset="0"/>
              </a:rPr>
              <a:t> NewOrderDetails</a:t>
            </a: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
        <p:nvSpPr>
          <p:cNvPr id="6" name="AutoShape 3"/>
          <p:cNvSpPr>
            <a:spLocks noChangeArrowheads="1"/>
          </p:cNvSpPr>
          <p:nvPr/>
        </p:nvSpPr>
        <p:spPr bwMode="auto">
          <a:xfrm>
            <a:off x="433877" y="5035305"/>
            <a:ext cx="8495431"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INSERT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INTO</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a:t>
            </a:r>
            <a:r>
              <a:rPr lang="en-US" sz="2000" b="1" dirty="0">
                <a:solidFill>
                  <a:srgbClr val="0000FF"/>
                </a:solidFill>
                <a:latin typeface="Consolas" panose="020B0609020204030204" pitchFamily="49" charset="0"/>
                <a:cs typeface="Arial" charset="0"/>
              </a:rPr>
              <a:t> </a:t>
            </a:r>
          </a:p>
          <a:p>
            <a:pPr lvl="0" fontAlgn="base">
              <a:spcBef>
                <a:spcPct val="0"/>
              </a:spcBef>
              <a:spcAft>
                <a:spcPct val="0"/>
              </a:spcAft>
            </a:pP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productname</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supplierid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categoryid</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unitprice</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US" sz="2000" b="1" dirty="0">
                <a:solidFill>
                  <a:srgbClr val="0000FF"/>
                </a:solidFill>
                <a:latin typeface="Consolas" panose="020B0609020204030204" pitchFamily="49" charset="0"/>
                <a:cs typeface="Arial" charset="0"/>
              </a:rPr>
              <a:t>EXEC</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AddNewProducts</a:t>
            </a:r>
            <a:r>
              <a:rPr lang="en-US" sz="2000" b="1" dirty="0">
                <a:solidFill>
                  <a:srgbClr val="808080"/>
                </a:solidFill>
                <a:latin typeface="Consolas" panose="020B0609020204030204" pitchFamily="49" charset="0"/>
                <a:cs typeface="Arial" charset="0"/>
              </a:rPr>
              <a: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184428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4d4f3418-add5-4987-8aad-0bbfe83451b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SELECT INTO</a:t>
            </a:r>
            <a:endParaRPr lang="en-GB" dirty="0"/>
          </a:p>
        </p:txBody>
      </p:sp>
      <p:sp>
        <p:nvSpPr>
          <p:cNvPr id="4" name="Content Placeholder 2"/>
          <p:cNvSpPr txBox="1">
            <a:spLocks/>
          </p:cNvSpPr>
          <p:nvPr/>
        </p:nvSpPr>
        <p:spPr>
          <a:xfrm>
            <a:off x="715461" y="964351"/>
            <a:ext cx="7751762" cy="43862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SELECT -&gt; INTO is similar to INSERT &lt;- SELECT</a:t>
            </a:r>
          </a:p>
          <a:p>
            <a:pPr marL="0" lvl="0" indent="0">
              <a:buNone/>
            </a:pPr>
            <a:r>
              <a:rPr lang="en-US" kern="0" dirty="0">
                <a:solidFill>
                  <a:srgbClr val="000000"/>
                </a:solidFill>
              </a:rPr>
              <a:t> </a:t>
            </a:r>
          </a:p>
          <a:p>
            <a:pPr lvl="0"/>
            <a:r>
              <a:rPr lang="en-US" kern="0" dirty="0">
                <a:solidFill>
                  <a:srgbClr val="000000"/>
                </a:solidFill>
              </a:rPr>
              <a:t>It also creates a table for the output, fashioned on the output itself</a:t>
            </a:r>
          </a:p>
          <a:p>
            <a:pPr lvl="0"/>
            <a:endParaRPr lang="en-US" kern="0" dirty="0">
              <a:solidFill>
                <a:srgbClr val="000000"/>
              </a:solidFill>
            </a:endParaRPr>
          </a:p>
          <a:p>
            <a:pPr lvl="0"/>
            <a:r>
              <a:rPr lang="en-GB" kern="0" dirty="0">
                <a:solidFill>
                  <a:srgbClr val="000000"/>
                </a:solidFill>
              </a:rPr>
              <a:t>The new table is based on query column structure</a:t>
            </a:r>
            <a:endParaRPr lang="en-US" kern="0" dirty="0">
              <a:solidFill>
                <a:srgbClr val="000000"/>
              </a:solidFill>
            </a:endParaRPr>
          </a:p>
          <a:p>
            <a:pPr lvl="1"/>
            <a:r>
              <a:rPr lang="en-US" kern="0" dirty="0">
                <a:solidFill>
                  <a:srgbClr val="000000"/>
                </a:solidFill>
              </a:rPr>
              <a:t>Uses column names, data types, and null settings</a:t>
            </a:r>
          </a:p>
          <a:p>
            <a:pPr lvl="1"/>
            <a:r>
              <a:rPr lang="en-US" kern="0" dirty="0">
                <a:solidFill>
                  <a:srgbClr val="000000"/>
                </a:solidFill>
              </a:rPr>
              <a:t>Does not copy constraints or </a:t>
            </a:r>
            <a:r>
              <a:rPr lang="en-US" kern="0" dirty="0" smtClean="0">
                <a:solidFill>
                  <a:srgbClr val="000000"/>
                </a:solidFill>
              </a:rPr>
              <a:t>indexes</a:t>
            </a:r>
            <a:endParaRPr lang="en-US" kern="0" dirty="0">
              <a:solidFill>
                <a:srgbClr val="000000"/>
              </a:solidFill>
            </a:endParaRPr>
          </a:p>
        </p:txBody>
      </p:sp>
      <p:sp>
        <p:nvSpPr>
          <p:cNvPr id="5" name="AutoShape 3"/>
          <p:cNvSpPr>
            <a:spLocks noChangeArrowheads="1"/>
          </p:cNvSpPr>
          <p:nvPr/>
        </p:nvSpPr>
        <p:spPr bwMode="auto">
          <a:xfrm>
            <a:off x="715461" y="5578928"/>
            <a:ext cx="7665396" cy="1015663"/>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b="1" dirty="0">
                <a:solidFill>
                  <a:srgbClr val="0000FF"/>
                </a:solidFill>
                <a:latin typeface="Consolas" panose="020B0609020204030204" pitchFamily="49" charset="0"/>
                <a:cs typeface="Arial" charset="0"/>
              </a:rPr>
              <a:t>SELECT</a:t>
            </a:r>
            <a:r>
              <a:rPr lang="en-US" sz="2000" b="1" dirty="0">
                <a:solidFill>
                  <a:prstClr val="black"/>
                </a:solidFill>
                <a:latin typeface="Consolas" panose="020B0609020204030204" pitchFamily="49" charset="0"/>
                <a:cs typeface="Arial" charset="0"/>
              </a:rPr>
              <a:t> </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 </a:t>
            </a:r>
            <a:r>
              <a:rPr lang="en-US" sz="2000" b="1" dirty="0">
                <a:solidFill>
                  <a:srgbClr val="0000FF"/>
                </a:solidFill>
                <a:latin typeface="Consolas" panose="020B0609020204030204" pitchFamily="49" charset="0"/>
                <a:cs typeface="Arial" charset="0"/>
              </a:rPr>
              <a:t>INTO</a:t>
            </a:r>
            <a:r>
              <a:rPr lang="en-US" sz="2000" b="1" dirty="0">
                <a:solidFill>
                  <a:prstClr val="black"/>
                </a:solidFill>
                <a:latin typeface="Consolas" panose="020B0609020204030204" pitchFamily="49" charset="0"/>
                <a:cs typeface="Arial" charset="0"/>
              </a:rPr>
              <a:t> NewProducts </a:t>
            </a:r>
            <a:r>
              <a:rPr lang="en-US" sz="2000" b="1" dirty="0">
                <a:solidFill>
                  <a:srgbClr val="0000FF"/>
                </a:solidFill>
                <a:latin typeface="Consolas" panose="020B0609020204030204" pitchFamily="49" charset="0"/>
                <a:cs typeface="Arial" charset="0"/>
              </a:rPr>
              <a:t>FROM</a:t>
            </a:r>
            <a:r>
              <a:rPr lang="en-US" sz="2000" b="1" dirty="0">
                <a:solidFill>
                  <a:prstClr val="black"/>
                </a:solidFill>
                <a:latin typeface="Consolas" panose="020B0609020204030204" pitchFamily="49" charset="0"/>
                <a:cs typeface="Arial" charset="0"/>
              </a:rPr>
              <a:t> PRODUCTION</a:t>
            </a:r>
            <a:r>
              <a:rPr lang="en-US" sz="2000" b="1" dirty="0">
                <a:solidFill>
                  <a:srgbClr val="808080"/>
                </a:solidFill>
                <a:latin typeface="Consolas" panose="020B0609020204030204" pitchFamily="49" charset="0"/>
                <a:cs typeface="Arial" charset="0"/>
              </a:rPr>
              <a:t>.</a:t>
            </a:r>
            <a:r>
              <a:rPr lang="en-US" sz="2000" b="1" dirty="0">
                <a:solidFill>
                  <a:prstClr val="black"/>
                </a:solidFill>
                <a:latin typeface="Consolas" panose="020B0609020204030204" pitchFamily="49" charset="0"/>
                <a:cs typeface="Arial" charset="0"/>
              </a:rPr>
              <a:t>PRODUCTS </a:t>
            </a:r>
            <a:r>
              <a:rPr lang="en-US" sz="2000" b="1" dirty="0">
                <a:solidFill>
                  <a:srgbClr val="0000FF"/>
                </a:solidFill>
                <a:latin typeface="Consolas" panose="020B0609020204030204" pitchFamily="49" charset="0"/>
                <a:cs typeface="Arial" charset="0"/>
              </a:rPr>
              <a:t>WHERE</a:t>
            </a:r>
            <a:r>
              <a:rPr lang="en-US" sz="2000" b="1" dirty="0">
                <a:solidFill>
                  <a:prstClr val="black"/>
                </a:solidFill>
                <a:latin typeface="Consolas" panose="020B0609020204030204" pitchFamily="49" charset="0"/>
                <a:cs typeface="Arial" charset="0"/>
              </a:rPr>
              <a:t> ProductID </a:t>
            </a:r>
            <a:r>
              <a:rPr lang="en-US" sz="2000" b="1" dirty="0">
                <a:solidFill>
                  <a:srgbClr val="808080"/>
                </a:solidFill>
                <a:latin typeface="Consolas" panose="020B0609020204030204" pitchFamily="49" charset="0"/>
                <a:cs typeface="Arial" charset="0"/>
              </a:rPr>
              <a:t>&gt;=</a:t>
            </a:r>
            <a:r>
              <a:rPr lang="en-US" sz="2000" b="1" dirty="0">
                <a:solidFill>
                  <a:prstClr val="black"/>
                </a:solidFill>
                <a:latin typeface="Consolas" panose="020B0609020204030204" pitchFamily="49" charset="0"/>
                <a:cs typeface="Arial" charset="0"/>
              </a:rPr>
              <a:t> 70</a:t>
            </a:r>
          </a:p>
          <a:p>
            <a:pPr lvl="0" fontAlgn="base">
              <a:spcBef>
                <a:spcPct val="0"/>
              </a:spcBef>
              <a:spcAft>
                <a:spcPct val="0"/>
              </a:spcAft>
            </a:pPr>
            <a:endParaRPr lang="en-US"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16781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11475fbd-63cf-4602-a807-77498582d7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Adding Data to Tables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US" kern="0" dirty="0">
                <a:solidFill>
                  <a:srgbClr val="000000"/>
                </a:solidFill>
              </a:rPr>
              <a:t>Add data to a table using the INSERT statement</a:t>
            </a:r>
          </a:p>
          <a:p>
            <a:pPr lvl="0"/>
            <a:r>
              <a:rPr lang="en-US" kern="0" dirty="0">
                <a:solidFill>
                  <a:srgbClr val="000000"/>
                </a:solidFill>
              </a:rPr>
              <a:t>Use the OUTPUT keyword with INSERT</a:t>
            </a:r>
          </a:p>
          <a:p>
            <a:pPr lvl="0"/>
            <a:r>
              <a:rPr lang="en-US" kern="0" dirty="0">
                <a:solidFill>
                  <a:srgbClr val="000000"/>
                </a:solidFill>
              </a:rPr>
              <a:t>Use stored procedure output to insert data into a table</a:t>
            </a:r>
          </a:p>
          <a:p>
            <a:pPr lvl="0"/>
            <a:r>
              <a:rPr lang="en-US" kern="0" dirty="0">
                <a:solidFill>
                  <a:srgbClr val="000000"/>
                </a:solidFill>
              </a:rPr>
              <a:t>Use SELECT INTO for populating a table with data and create the table structure at the same time</a:t>
            </a:r>
          </a:p>
        </p:txBody>
      </p:sp>
    </p:spTree>
    <p:extLst>
      <p:ext uri="{BB962C8B-B14F-4D97-AF65-F5344CB8AC3E}">
        <p14:creationId xmlns:p14="http://schemas.microsoft.com/office/powerpoint/2010/main" val="134912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343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54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19</TotalTime>
  <Words>2766</Words>
  <Application>Microsoft Office PowerPoint</Application>
  <PresentationFormat>On-screen Show (4:3)</PresentationFormat>
  <Paragraphs>388</Paragraphs>
  <Slides>24</Slides>
  <Notes>24</Notes>
  <HiddenSlides>5</HiddenSlides>
  <MMClips>0</MMClips>
  <ScaleCrop>false</ScaleCrop>
  <HeadingPairs>
    <vt:vector size="6" baseType="variant">
      <vt:variant>
        <vt:lpstr>Fonts Used</vt:lpstr>
      </vt:variant>
      <vt:variant>
        <vt:i4>8</vt:i4>
      </vt:variant>
      <vt:variant>
        <vt:lpstr>Theme</vt:lpstr>
      </vt:variant>
      <vt:variant>
        <vt:i4>24</vt:i4>
      </vt:variant>
      <vt:variant>
        <vt:lpstr>Slide Titles</vt:lpstr>
      </vt:variant>
      <vt:variant>
        <vt:i4>24</vt:i4>
      </vt:variant>
    </vt:vector>
  </HeadingPairs>
  <TitlesOfParts>
    <vt:vector size="56" baseType="lpstr">
      <vt:lpstr>Wingdings</vt:lpstr>
      <vt:lpstr>Arial</vt:lpstr>
      <vt:lpstr>Consolas</vt:lpstr>
      <vt:lpstr>Segoe UI</vt:lpstr>
      <vt:lpstr>Calibri</vt:lpstr>
      <vt:lpstr>Lucida Sans Unicode</vt:lpstr>
      <vt:lpstr>Times New Roman</vt:lpstr>
      <vt:lpstr>Verdana</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Module 7</vt:lpstr>
      <vt:lpstr>Module Overview</vt:lpstr>
      <vt:lpstr>Lesson 1: Adding Data to Tables</vt:lpstr>
      <vt:lpstr>Using INSERT to Add Data</vt:lpstr>
      <vt:lpstr>Using INSERT with Data Providers</vt:lpstr>
      <vt:lpstr>Using SELECT INTO</vt:lpstr>
      <vt:lpstr>Demonstration: Adding Data to Tables</vt:lpstr>
      <vt:lpstr>PowerPoint Presentation</vt:lpstr>
      <vt:lpstr>PowerPoint Presentation</vt:lpstr>
      <vt:lpstr>PowerPoint Presentation</vt:lpstr>
      <vt:lpstr>PowerPoint Presentation</vt:lpstr>
      <vt:lpstr>Lesson 2: Modifying and Removing Data</vt:lpstr>
      <vt:lpstr>Using UPDATE to Modify Data</vt:lpstr>
      <vt:lpstr>Updating Data in One Table Based on a Join to Another</vt:lpstr>
      <vt:lpstr>Using MERGE to Modify Data</vt:lpstr>
      <vt:lpstr>Demonstration: Manipulating Data Using the UPDATE and DELETE Statements and MERGING Data Using Conditional DML</vt:lpstr>
      <vt:lpstr>PowerPoint Presentation</vt:lpstr>
      <vt:lpstr>Lesson 3: Generating Automatic Column Values</vt:lpstr>
      <vt:lpstr>Using IDENTITY</vt:lpstr>
      <vt:lpstr>Using Sequences</vt:lpstr>
      <vt:lpstr>Lab: Using DML to Modify Data</vt:lpstr>
      <vt:lpstr>Lab Scenario</vt:lpstr>
      <vt:lpstr>Lab Review</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dc:title>
  <dc:creator>Richard Strange</dc:creator>
  <cp:lastModifiedBy>Richard Strange</cp:lastModifiedBy>
  <cp:revision>5</cp:revision>
  <dcterms:created xsi:type="dcterms:W3CDTF">2017-01-26T14:34:22Z</dcterms:created>
  <dcterms:modified xsi:type="dcterms:W3CDTF">2017-01-27T11:37:30Z</dcterms:modified>
</cp:coreProperties>
</file>