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Lst>
  <p:notesMasterIdLst>
    <p:notesMasterId r:id="rId45"/>
  </p:notesMasterIdLst>
  <p:sldIdLst>
    <p:sldId id="256" r:id="rId23"/>
    <p:sldId id="257" r:id="rId24"/>
    <p:sldId id="258" r:id="rId25"/>
    <p:sldId id="259" r:id="rId26"/>
    <p:sldId id="260" r:id="rId27"/>
    <p:sldId id="261" r:id="rId28"/>
    <p:sldId id="262" r:id="rId29"/>
    <p:sldId id="263" r:id="rId30"/>
    <p:sldId id="277"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Lst>
  <p:sldSz cx="9144000" cy="6858000" type="screen4x3"/>
  <p:notesSz cx="6858000" cy="9144000"/>
  <p:embeddedFontLst>
    <p:embeddedFont>
      <p:font typeface="Verdana" panose="020B0604030504040204" pitchFamily="34" charset="0"/>
      <p:regular r:id="rId46"/>
      <p:bold r:id="rId47"/>
      <p:italic r:id="rId48"/>
      <p:boldItalic r:id="rId49"/>
    </p:embeddedFont>
    <p:embeddedFont>
      <p:font typeface="Lucida Sans Unicode" panose="020B0602030504020204" pitchFamily="34" charset="0"/>
      <p:regular r:id="rId50"/>
    </p:embeddedFont>
    <p:embeddedFont>
      <p:font typeface="Lucida Sans Typewriter" panose="020B0509030504030204" pitchFamily="49" charset="0"/>
      <p:regular r:id="rId51"/>
      <p:bold r:id="rId52"/>
      <p:italic r:id="rId53"/>
      <p:boldItalic r:id="rId54"/>
    </p:embeddedFont>
    <p:embeddedFont>
      <p:font typeface="Segoe UI Light" panose="020B0502040204020203" pitchFamily="34" charset="0"/>
      <p:regular r:id="rId55"/>
      <p:italic r:id="rId56"/>
    </p:embeddedFont>
    <p:embeddedFont>
      <p:font typeface="Segoe UI" panose="020B0502040204020203" pitchFamily="34" charset="0"/>
      <p:regular r:id="rId57"/>
      <p:bold r:id="rId58"/>
      <p:italic r:id="rId59"/>
      <p:boldItalic r:id="rId60"/>
    </p:embeddedFont>
    <p:embeddedFont>
      <p:font typeface="Consolas" panose="020B0609020204030204" pitchFamily="49" charset="0"/>
      <p:regular r:id="rId61"/>
      <p:bold r:id="rId62"/>
      <p:italic r:id="rId63"/>
      <p:boldItalic r:id="rId64"/>
    </p:embeddedFont>
    <p:embeddedFont>
      <p:font typeface="Calibri" panose="020F0502020204030204" pitchFamily="3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6.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F5CA7-D0FC-4725-B80A-882C50B40EE6}"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BB56D-2248-4803-ABC0-AE493AE152B9}" type="slidenum">
              <a:rPr lang="en-GB" smtClean="0"/>
              <a:t>‹#›</a:t>
            </a:fld>
            <a:endParaRPr lang="en-GB" dirty="0"/>
          </a:p>
        </p:txBody>
      </p:sp>
    </p:spTree>
    <p:extLst>
      <p:ext uri="{BB962C8B-B14F-4D97-AF65-F5344CB8AC3E}">
        <p14:creationId xmlns:p14="http://schemas.microsoft.com/office/powerpoint/2010/main" val="369969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07269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are writing the following T-SQL query to find out how many employees work in each department in your organization:</a:t>
            </a:r>
          </a:p>
          <a:p>
            <a:pPr marL="457200">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SELECT d.DepartmentID, d.DepartmentName, COUNT(e.EmployeeID) AS EmployeeCount</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FROM HumanResources.Departments AS d</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INNER JOIN HumanResources.Employees AS e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 d.DepartmentID = e.DepartmentID</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GROUP BY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columns should be included in the GROUP BY clause?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All Columns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EmployeeCount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DepartmentID, DepartmentName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DepartmentID</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DepartmentID, DepartmentName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2566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next topic will review the logical order of operations and expand on the last bullet point.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904919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Columns referenced in clauses processed after the GROUP BY clause must be specified, either in a GROUP BY list or in an aggregate function. This is because the output of the GROUP BY clause is a new set (derived from, but separate from, the set returned by the FROM/WHERE clauses).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995536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slide images flow clockwise from upper right to lower center, illustrating the phases of the query being processed.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for illustration purposes, the SELECT phase is included, and depicted as the final query output. The result of the GROUP BY isn't yet a row per group—that's the result of the SELECT. The result of the GROUP BY is that the rows returned from the previous phase (the WHERE) are now associated with their respective groups.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Remind the students that, since the final query result will have only one row per group, the expressions moving forward are restricted to aggregates and columns used in the GROUP BY.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Source queries:</a:t>
            </a:r>
          </a:p>
          <a:p>
            <a:pPr marL="457200">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SalesOrderID, SalesPersonID, CustomerID</a:t>
            </a:r>
          </a:p>
          <a:p>
            <a:pPr marL="457200">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Sales.SalesOrderHeader;</a:t>
            </a:r>
          </a:p>
          <a:p>
            <a:pPr marL="457200">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SalesOrderID, SalesPersonID, CustomerID</a:t>
            </a:r>
          </a:p>
          <a:p>
            <a:pPr marL="457200">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Sales.SalesOrderHeader</a:t>
            </a:r>
          </a:p>
          <a:p>
            <a:pPr marL="457200">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WHERE CustomerID IN (29777, 30010);</a:t>
            </a:r>
          </a:p>
          <a:p>
            <a:pPr marL="457200">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SalesPersonID, COUNT(*)</a:t>
            </a:r>
          </a:p>
          <a:p>
            <a:pPr marL="457200">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Sales.SalesOrderHeader</a:t>
            </a:r>
          </a:p>
          <a:p>
            <a:pPr marL="457200">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WHERE CustomerID IN (29777, 30010)</a:t>
            </a:r>
          </a:p>
          <a:p>
            <a:pPr marL="457200">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GROUP BY SalesPersonID;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186171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columns referenced in clauses (HAVING, SELECT) processed after a GROUP BY clause must be specified either in a GROUP BY list or an aggregate function. This is because the output of the GROUP BY clause is a new set (derived from, but separate from, the set returned by the FROM/WHERE clauses).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224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the GROUP BY Clause</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2b</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4b</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5056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are writing a query to count the number of orders placed for each product. You have the following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p.ProductName, COUNT(*) AS OrderCount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Sales.Products AS p</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JOIN Sales.OrderItems AS 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 p.ProductID = o.ProductID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GROUP BY p.ProductName;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want to change the query to return only products that cost more than $10. Should you add a HAVING clause or a WHERE clause?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Add a WHERE clause such as WHERE p.Price &gt; 10.</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86744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may wish to remind students of the definitions of terms such as “predicate”, “filter”, and “search condition” provided earlier in the course.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95415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full text of these queries appears in Demonstration_C.sql.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445261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Steps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Filter Grouped Data Using the HAVING Clause</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31 - Demonstration C.sql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2b</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2c</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Note the error message.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2f</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2g</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2h</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2i</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 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2827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15217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Important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when comparing your results with the provided sample outputs, the column ordering and total number of affected rows should always match. However, remember that the order of the rows in the output of a query without an ORDER BY clause is not guaranteed. Therefore, the order of the rows in the sample outputs may be different to yours. Also, the answer outputs include abbreviated results.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Writing Queries That Use the GROUP BY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Clause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sales department want to create additional upsell opportunities from existing customers. The staff need to analyze different groups of customers and product categories, depending on several business rules. Based on these rules, you will write SELECT statements to retrieve the needed rows from the Sales.Customers table.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Writing Queries That Use Aggregate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Functions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marketing department wants to launch a new campaign, so the staff need to gain a better insight into the existing customers’ buying behavior. You should create different sales reports, based on the total and average sales amount per year and per customer.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3: Writing Queries That Use Distinct Aggregate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Functions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marketing department want to have some additional reports that display the number of customers who made any order in a specific time period and the number of customers based on the first letter in the contact name.</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4: Writing Queries That Filter Groups with the HAVING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Clause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sales and marketing departments were satisfied with the reports you provided to analyze customers’ behavior. Now they would like to have the results filtered, based on the total sales amount and number of orders. So, in the final exercise, you will learn how to filter the result, based on aggregated functions, and learn when to use the WHERE and HAVING clauses.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618712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87CBB56D-2248-4803-ABC0-AE493AE152B9}" type="slidenum">
              <a:rPr lang="en-GB" smtClean="0"/>
              <a:t>21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813239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is the difference between the COUNT function and the COUNT_BIG function?</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COUNT returns an int; COUNT_BIG returns a big_int.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Can a GROUP BY clause include more than one column?</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Yes, separated by commas.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a query, can a WHERE clause and a HAVING clause filter on the same column?</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22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4340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COUNT(*) AS RecordCount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Sales.Products;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There are 250 records in the Products table. How many rows will be returned by this query?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1132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using aggregate functions in a SELECT clause will implicitly create a single group of all rows. Point out that the example on the slide lacks a GROUP BY clause, so column 1 returns the average of all rows; column 2 the min of all rows; and so on.</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See the topic “Using Aggregate Functions with NULL” later in this lesson to expand on NULL statements.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GROUP BY is covered in the next lesson.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Point out that COUNT(&lt;column&gt;) counts all values in the column; COUNT(*) counts the number of total rows.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01465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that the common functions work on character and date data, as well as numeric. You will show this in this lesson’s demonstration.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Remind the students that common aggregates ignore NULL, except for COUNT, when used with a * instead of a column name.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that SQL CLR provides a mechanism for creating user-defined aggregates beyond those included in this list.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2226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Briefly point out the use of the GROUP BY clause in this example—without it, we couldn’t see summaries by employee ID and year because they’re not inputs to aggregate expressions. GROUP BY is covered in the next lesson.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02779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this lesson’s demonstration, you will show the students an example aggregate function operating on a set containing NULLs and point out the resulting message:</a:t>
            </a:r>
          </a:p>
          <a:p>
            <a:pPr marL="457200">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Warning: Null value is eliminated by an aggregate or other SET operation.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Explain the use of the COALESCE function to replace NULL with 0 before calculating the average weight, noting that this may skew the results differently than simply ignoring NULLs!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The example provided is based on a table that does not exist in the sample TSQL database. A script to create the table can be found in Demonstration_A.sql.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5805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Ensure the virtual machines 20761B-MIA-SQL and 20761B-MIA-DC are running before starting demonstrations.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Built-in Aggregate Functions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D:\Demofiles\Mod09\Setup.cmd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User Account Control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File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menu, point to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Project/Solution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 Project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dialog box, navigate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D:\Demofiles\Mod09\Demo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Queries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2b</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2c</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7CBB56D-2248-4803-ABC0-AE493AE152B9}"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
        <p:nvSpPr>
          <p:cNvPr id="7" name="TextBox 6"/>
          <p:cNvSpPr txBox="1"/>
          <p:nvPr/>
        </p:nvSpPr>
        <p:spPr>
          <a:xfrm>
            <a:off x="20320" y="8869680"/>
            <a:ext cx="1871025" cy="246221"/>
          </a:xfrm>
          <a:prstGeom prst="rect">
            <a:avLst/>
          </a:prstGeom>
          <a:noFill/>
        </p:spPr>
        <p:txBody>
          <a:bodyPr vert="horz" wrap="none" rtlCol="0">
            <a:spAutoFit/>
          </a:bodyPr>
          <a:lstStyle/>
          <a:p>
            <a:r>
              <a:rPr lang="en-GB" sz="1000" dirty="0" smtClean="0">
                <a:latin typeface="Arial" panose="020B0604020202020204" pitchFamily="34" charset="0"/>
              </a:rPr>
              <a:t>(More notes on the next slide)</a:t>
            </a:r>
            <a:endParaRPr lang="en-GB" sz="1000" dirty="0">
              <a:latin typeface="Arial" panose="020B0604020202020204" pitchFamily="34" charset="0"/>
            </a:endParaRPr>
          </a:p>
        </p:txBody>
      </p:sp>
    </p:spTree>
    <p:extLst>
      <p:ext uri="{BB962C8B-B14F-4D97-AF65-F5344CB8AC3E}">
        <p14:creationId xmlns:p14="http://schemas.microsoft.com/office/powerpoint/2010/main" val="282936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2f</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2g</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3a</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3b</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3c</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3d</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3e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3f</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3g</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3h</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3i</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4</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dirty="0"/>
          </a:p>
        </p:txBody>
      </p:sp>
      <p:sp>
        <p:nvSpPr>
          <p:cNvPr id="4" name="Slide Number Placeholder 3"/>
          <p:cNvSpPr>
            <a:spLocks noGrp="1"/>
          </p:cNvSpPr>
          <p:nvPr>
            <p:ph type="sldNum" sz="quarter" idx="10"/>
          </p:nvPr>
        </p:nvSpPr>
        <p:spPr/>
        <p:txBody>
          <a:bodyPr/>
          <a:lstStyle/>
          <a:p>
            <a:fld id="{87CBB56D-2248-4803-ABC0-AE493AE152B9}" type="slidenum">
              <a:rPr lang="en-GB" smtClean="0"/>
              <a:t>9</a:t>
            </a:fld>
            <a:endParaRPr lang="en-GB" dirty="0"/>
          </a:p>
        </p:txBody>
      </p:sp>
      <p:sp>
        <p:nvSpPr>
          <p:cNvPr id="6" name="Rectangle 5"/>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7" name="Rectangle 6"/>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9: Grouping and Aggregating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3223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83318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31752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6201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29864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44338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4015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50306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47215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8413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77989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53304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15852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11079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70203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43363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73391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83440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99972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0441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42541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57497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94650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096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22972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128431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404436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14020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15401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95721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11150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81171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010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77579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8750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83078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2082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1730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305186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744269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42262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85045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4296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8296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59916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730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13977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5274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06542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7190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7384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13981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594091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72221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968418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65657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2280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288835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6741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6116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14695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575077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99434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15355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259625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415685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00722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32224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38927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12041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73041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8925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2433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65791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78346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12178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80174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469084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170772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016361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32240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057891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16388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058239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89010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52108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36261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02695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48993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812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34136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79621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4846199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699856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87137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500831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93669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17413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8405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33077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288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4480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10267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37674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85341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5077967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97539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42853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763358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454953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57074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65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9116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36182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959439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39104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237329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336209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8309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879974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76278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24710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571316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0787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4107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700149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19833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442097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95905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194589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223685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367435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062032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438004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2041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80834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808739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742232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660733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1784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606667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758987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698208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703952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7360701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118573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437320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521011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092570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65349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122267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662227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69501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504718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113266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942139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2672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6524394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256531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1340068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389854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513266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413422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566497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528726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6723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88156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4402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25421121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153310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726383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550570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96307772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352494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2226677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837192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300771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141394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397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138253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469217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88802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1403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877404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6361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3163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3112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223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42639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010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12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2729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5698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1834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7004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52211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490986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9444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1713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3710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9021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3579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6000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34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8887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6620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298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98558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3682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16880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1181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2269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143233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85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5976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8314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4539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7975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7701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49470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449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678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782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1191250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30392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08465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3160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55125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31413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2488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977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433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56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96820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532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271825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103848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92689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6260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4572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2839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69933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2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56585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58936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6791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17137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59995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356008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7308400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73322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511797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25935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26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94437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117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4448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86126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63867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64942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0691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58569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022650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318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869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99075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7395308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7482034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0834868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6167434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5936785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7354007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5653062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4230437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9921189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1760950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246913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6234129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7957859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2262337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431633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38403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667717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9411410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52904757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3072511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458072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4.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9</a:t>
            </a:r>
            <a:endParaRPr lang="en-GB" dirty="0"/>
          </a:p>
        </p:txBody>
      </p:sp>
      <p:sp>
        <p:nvSpPr>
          <p:cNvPr id="3" name="Subtitle 2"/>
          <p:cNvSpPr>
            <a:spLocks noGrp="1"/>
          </p:cNvSpPr>
          <p:nvPr>
            <p:ph type="subTitle" sz="quarter" idx="1"/>
          </p:nvPr>
        </p:nvSpPr>
        <p:spPr/>
        <p:txBody>
          <a:bodyPr/>
          <a:lstStyle/>
          <a:p>
            <a:r>
              <a:rPr lang="en-GB" dirty="0" smtClean="0"/>
              <a:t>Grouping and Aggregating Data
</a:t>
            </a:r>
            <a:endParaRPr lang="en-GB" dirty="0"/>
          </a:p>
        </p:txBody>
      </p:sp>
    </p:spTree>
    <p:extLst>
      <p:ext uri="{BB962C8B-B14F-4D97-AF65-F5344CB8AC3E}">
        <p14:creationId xmlns:p14="http://schemas.microsoft.com/office/powerpoint/2010/main" val="156662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Using the GROUP BY Clause</a:t>
            </a:r>
            <a:endParaRPr lang="en-GB" dirty="0"/>
          </a:p>
        </p:txBody>
      </p:sp>
      <p:sp>
        <p:nvSpPr>
          <p:cNvPr id="3" name="Text Placeholder 2"/>
          <p:cNvSpPr>
            <a:spLocks noGrp="1"/>
          </p:cNvSpPr>
          <p:nvPr>
            <p:ph type="body" idx="1"/>
          </p:nvPr>
        </p:nvSpPr>
        <p:spPr/>
        <p:txBody>
          <a:bodyPr/>
          <a:lstStyle/>
          <a:p>
            <a:r>
              <a:rPr lang="en-GB" dirty="0" smtClean="0"/>
              <a:t>Using the GROUP BY Clause
GROUP BY and the Logical Order of Operations
GROUP BY Workflow
Using GROUP BY with Aggregate Functions
Demonstration: Using GROUP BY</a:t>
            </a:r>
            <a:endParaRPr lang="en-GB" dirty="0"/>
          </a:p>
        </p:txBody>
      </p:sp>
    </p:spTree>
    <p:extLst>
      <p:ext uri="{BB962C8B-B14F-4D97-AF65-F5344CB8AC3E}">
        <p14:creationId xmlns:p14="http://schemas.microsoft.com/office/powerpoint/2010/main" val="305285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GROUP BY Clause</a:t>
            </a:r>
            <a:endParaRPr lang="en-GB" dirty="0"/>
          </a:p>
        </p:txBody>
      </p:sp>
      <p:sp>
        <p:nvSpPr>
          <p:cNvPr id="4" name="Content Placeholder 2"/>
          <p:cNvSpPr txBox="1">
            <a:spLocks/>
          </p:cNvSpPr>
          <p:nvPr/>
        </p:nvSpPr>
        <p:spPr>
          <a:xfrm>
            <a:off x="458787" y="992188"/>
            <a:ext cx="8083633"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GROUP BY creates groups for output rows, according to a unique combination of values specified in the GROUP BY clause</a:t>
            </a: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a:p>
            <a:pPr lvl="0"/>
            <a:r>
              <a:rPr lang="en-US" sz="2400" kern="0" dirty="0">
                <a:solidFill>
                  <a:srgbClr val="000000"/>
                </a:solidFill>
              </a:rPr>
              <a:t>GROUP BY calculates a summary value for aggregate functions in subsequent phases</a:t>
            </a: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a:p>
            <a:pPr lvl="0"/>
            <a:r>
              <a:rPr lang="en-US" sz="2400" kern="0" dirty="0">
                <a:solidFill>
                  <a:srgbClr val="000000"/>
                </a:solidFill>
              </a:rPr>
              <a:t>Detail rows are “lost” after the GROUP BY clause is processed</a:t>
            </a:r>
          </a:p>
          <a:p>
            <a:pPr marL="0" lvl="0" indent="0">
              <a:buNone/>
            </a:pPr>
            <a:endParaRPr lang="en-US" sz="2400" kern="0" dirty="0">
              <a:solidFill>
                <a:srgbClr val="000000"/>
              </a:solidFill>
            </a:endParaRPr>
          </a:p>
        </p:txBody>
      </p:sp>
      <p:sp>
        <p:nvSpPr>
          <p:cNvPr id="5" name="AutoShape 3"/>
          <p:cNvSpPr>
            <a:spLocks noChangeArrowheads="1"/>
          </p:cNvSpPr>
          <p:nvPr/>
        </p:nvSpPr>
        <p:spPr bwMode="auto">
          <a:xfrm>
            <a:off x="1143684" y="2187708"/>
            <a:ext cx="6524186" cy="1200329"/>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srgbClr val="000000"/>
                </a:solidFill>
                <a:latin typeface="Lucida Sans Unicode" panose="020B0602030504020204" pitchFamily="34" charset="0"/>
                <a:cs typeface="Lucida Sans Unicode" panose="020B0602030504020204" pitchFamily="34" charset="0"/>
              </a:rPr>
              <a:t> &lt;select_list&gt;</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srgbClr val="000000"/>
                </a:solidFill>
                <a:latin typeface="Lucida Sans Unicode" panose="020B0602030504020204" pitchFamily="34" charset="0"/>
                <a:cs typeface="Lucida Sans Unicode" panose="020B0602030504020204" pitchFamily="34" charset="0"/>
              </a:rPr>
              <a:t> &lt;table_source&gt;</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WHERE</a:t>
            </a:r>
            <a:r>
              <a:rPr lang="en-US" sz="2000" dirty="0">
                <a:solidFill>
                  <a:srgbClr val="000000"/>
                </a:solidFill>
                <a:latin typeface="Lucida Sans Unicode" panose="020B0602030504020204" pitchFamily="34" charset="0"/>
                <a:cs typeface="Lucida Sans Unicode" panose="020B0602030504020204" pitchFamily="34" charset="0"/>
              </a:rPr>
              <a:t> &lt;search_condition&gt;</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GROUP BY </a:t>
            </a:r>
            <a:r>
              <a:rPr lang="en-US" sz="2000" dirty="0">
                <a:solidFill>
                  <a:srgbClr val="000000"/>
                </a:solidFill>
                <a:latin typeface="Lucida Sans Unicode" panose="020B0602030504020204" pitchFamily="34" charset="0"/>
                <a:cs typeface="Lucida Sans Unicode" panose="020B0602030504020204" pitchFamily="34" charset="0"/>
              </a:rPr>
              <a:t>&lt;group_by_list&gt;;</a:t>
            </a:r>
          </a:p>
        </p:txBody>
      </p:sp>
      <p:sp>
        <p:nvSpPr>
          <p:cNvPr id="6" name="AutoShape 3"/>
          <p:cNvSpPr>
            <a:spLocks noChangeArrowheads="1"/>
          </p:cNvSpPr>
          <p:nvPr/>
        </p:nvSpPr>
        <p:spPr bwMode="auto">
          <a:xfrm>
            <a:off x="1143684" y="4425603"/>
            <a:ext cx="6524186" cy="1015663"/>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GB" sz="2000" dirty="0">
                <a:solidFill>
                  <a:srgbClr val="0000FF"/>
                </a:solidFill>
                <a:latin typeface="Lucida Sans Unicode" panose="020B0602030504020204" pitchFamily="34" charset="0"/>
                <a:cs typeface="Lucida Sans Unicode" panose="020B0602030504020204" pitchFamily="34" charset="0"/>
              </a:rPr>
              <a:t>SELECT</a:t>
            </a:r>
            <a:r>
              <a:rPr lang="en-GB" sz="2000" dirty="0">
                <a:solidFill>
                  <a:prstClr val="black"/>
                </a:solidFill>
                <a:latin typeface="Lucida Sans Unicode" panose="020B0602030504020204" pitchFamily="34" charset="0"/>
                <a:cs typeface="Lucida Sans Unicode" panose="020B0602030504020204" pitchFamily="34" charset="0"/>
              </a:rPr>
              <a:t> empid</a:t>
            </a:r>
            <a:r>
              <a:rPr lang="en-GB" sz="2000" dirty="0">
                <a:solidFill>
                  <a:srgbClr val="808080"/>
                </a:solidFill>
                <a:latin typeface="Lucida Sans Unicode" panose="020B0602030504020204" pitchFamily="34" charset="0"/>
                <a:cs typeface="Lucida Sans Unicode" panose="020B0602030504020204" pitchFamily="34" charset="0"/>
              </a:rPr>
              <a:t>,</a:t>
            </a:r>
            <a:r>
              <a:rPr lang="en-GB" sz="2000" dirty="0">
                <a:solidFill>
                  <a:prstClr val="black"/>
                </a:solidFill>
                <a:latin typeface="Lucida Sans Unicode" panose="020B0602030504020204" pitchFamily="34" charset="0"/>
                <a:cs typeface="Lucida Sans Unicode" panose="020B0602030504020204" pitchFamily="34" charset="0"/>
              </a:rPr>
              <a:t> </a:t>
            </a:r>
            <a:r>
              <a:rPr lang="en-GB" sz="2000" dirty="0">
                <a:solidFill>
                  <a:srgbClr val="FF00FF"/>
                </a:solidFill>
                <a:latin typeface="Lucida Sans Unicode" panose="020B0602030504020204" pitchFamily="34" charset="0"/>
                <a:cs typeface="Lucida Sans Unicode" panose="020B0602030504020204" pitchFamily="34" charset="0"/>
              </a:rPr>
              <a:t>COUNT</a:t>
            </a:r>
            <a:r>
              <a:rPr lang="en-GB" sz="2000" dirty="0">
                <a:solidFill>
                  <a:srgbClr val="808080"/>
                </a:solidFill>
                <a:latin typeface="Lucida Sans Unicode" panose="020B0602030504020204" pitchFamily="34" charset="0"/>
                <a:cs typeface="Lucida Sans Unicode" panose="020B0602030504020204" pitchFamily="34" charset="0"/>
              </a:rPr>
              <a:t>(*)</a:t>
            </a:r>
            <a:r>
              <a:rPr lang="en-GB" sz="2000" dirty="0">
                <a:solidFill>
                  <a:prstClr val="black"/>
                </a:solidFill>
                <a:latin typeface="Lucida Sans Unicode" panose="020B0602030504020204" pitchFamily="34" charset="0"/>
                <a:cs typeface="Lucida Sans Unicode" panose="020B0602030504020204" pitchFamily="34" charset="0"/>
              </a:rPr>
              <a:t> </a:t>
            </a:r>
            <a:r>
              <a:rPr lang="en-GB" sz="2000" dirty="0">
                <a:solidFill>
                  <a:srgbClr val="0000FF"/>
                </a:solidFill>
                <a:latin typeface="Lucida Sans Unicode" panose="020B0602030504020204" pitchFamily="34" charset="0"/>
                <a:cs typeface="Lucida Sans Unicode" panose="020B0602030504020204" pitchFamily="34" charset="0"/>
              </a:rPr>
              <a:t>AS</a:t>
            </a:r>
            <a:r>
              <a:rPr lang="en-GB" sz="2000" dirty="0">
                <a:solidFill>
                  <a:prstClr val="black"/>
                </a:solidFill>
                <a:latin typeface="Lucida Sans Unicode" panose="020B0602030504020204" pitchFamily="34" charset="0"/>
                <a:cs typeface="Lucida Sans Unicode" panose="020B0602030504020204" pitchFamily="34" charset="0"/>
              </a:rPr>
              <a:t> cnt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Orders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GROUP</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empid</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129593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BY and the Logical Order of Operations</a:t>
            </a:r>
            <a:endParaRPr lang="en-GB" dirty="0"/>
          </a:p>
        </p:txBody>
      </p:sp>
      <p:sp>
        <p:nvSpPr>
          <p:cNvPr id="4" name="Rectangle 3"/>
          <p:cNvSpPr/>
          <p:nvPr/>
        </p:nvSpPr>
        <p:spPr>
          <a:xfrm>
            <a:off x="458789" y="3765868"/>
            <a:ext cx="8247062" cy="2677656"/>
          </a:xfrm>
          <a:prstGeom prst="rect">
            <a:avLst/>
          </a:prstGeom>
        </p:spPr>
        <p:txBody>
          <a:bodyPr wrap="square">
            <a:spAutoFit/>
          </a:bodyPr>
          <a:lstStyle/>
          <a:p>
            <a:pPr marL="342900" lvl="0" indent="-342900" fontAlgn="base">
              <a:spcBef>
                <a:spcPct val="0"/>
              </a:spcBef>
              <a:spcAft>
                <a:spcPct val="0"/>
              </a:spcAft>
              <a:buClr>
                <a:srgbClr val="8DACD0">
                  <a:lumMod val="75000"/>
                </a:srgbClr>
              </a:buClr>
              <a:buFont typeface="Arial" panose="020B0604020202020204" pitchFamily="34" charset="0"/>
              <a:buChar char="•"/>
            </a:pPr>
            <a:r>
              <a:rPr lang="en-US" sz="2400" dirty="0">
                <a:solidFill>
                  <a:srgbClr val="000000"/>
                </a:solidFill>
                <a:latin typeface="Segoe UI" panose="020B0502040204020203" pitchFamily="34" charset="0"/>
                <a:cs typeface="Segoe UI" panose="020B0502040204020203" pitchFamily="34" charset="0"/>
              </a:rPr>
              <a:t>If a query uses GROUP BY, all subsequent phases operate on the groups, not source rows</a:t>
            </a:r>
          </a:p>
          <a:p>
            <a:pPr marL="342900" lvl="0" indent="-342900" fontAlgn="base">
              <a:spcBef>
                <a:spcPct val="0"/>
              </a:spcBef>
              <a:spcAft>
                <a:spcPct val="0"/>
              </a:spcAft>
              <a:buClr>
                <a:srgbClr val="8DACD0">
                  <a:lumMod val="75000"/>
                </a:srgbClr>
              </a:buClr>
              <a:buFont typeface="Arial" panose="020B0604020202020204" pitchFamily="34" charset="0"/>
              <a:buChar char="•"/>
            </a:pPr>
            <a:r>
              <a:rPr lang="en-US" sz="2400" dirty="0">
                <a:solidFill>
                  <a:srgbClr val="000000"/>
                </a:solidFill>
                <a:latin typeface="Segoe UI" panose="020B0502040204020203" pitchFamily="34" charset="0"/>
                <a:cs typeface="Segoe UI" panose="020B0502040204020203" pitchFamily="34" charset="0"/>
              </a:rPr>
              <a:t>HAVING, SELECT, and ORDER BY must return a single value per group</a:t>
            </a:r>
          </a:p>
          <a:p>
            <a:pPr marL="342900" lvl="0" indent="-342900" fontAlgn="base">
              <a:spcBef>
                <a:spcPct val="0"/>
              </a:spcBef>
              <a:spcAft>
                <a:spcPct val="0"/>
              </a:spcAft>
              <a:buClr>
                <a:srgbClr val="8DACD0">
                  <a:lumMod val="75000"/>
                </a:srgbClr>
              </a:buClr>
              <a:buFont typeface="Arial" panose="020B0604020202020204" pitchFamily="34" charset="0"/>
              <a:buChar char="•"/>
            </a:pPr>
            <a:r>
              <a:rPr lang="en-US" sz="2400" dirty="0">
                <a:solidFill>
                  <a:srgbClr val="000000"/>
                </a:solidFill>
                <a:latin typeface="Segoe UI" panose="020B0502040204020203" pitchFamily="34" charset="0"/>
                <a:cs typeface="Segoe UI" panose="020B0502040204020203" pitchFamily="34" charset="0"/>
              </a:rPr>
              <a:t>All columns in SELECT, HAVING, and ORDER BY must appear in the GROUP BY clause or be inputs to aggregate expressions</a:t>
            </a:r>
          </a:p>
        </p:txBody>
      </p:sp>
      <p:graphicFrame>
        <p:nvGraphicFramePr>
          <p:cNvPr id="5" name="Content Placeholder 3"/>
          <p:cNvGraphicFramePr>
            <a:graphicFrameLocks/>
          </p:cNvGraphicFramePr>
          <p:nvPr>
            <p:extLst>
              <p:ext uri="{D42A27DB-BD31-4B8C-83A1-F6EECF244321}">
                <p14:modId xmlns:p14="http://schemas.microsoft.com/office/powerpoint/2010/main" val="2416718596"/>
              </p:ext>
            </p:extLst>
          </p:nvPr>
        </p:nvGraphicFramePr>
        <p:xfrm>
          <a:off x="458788" y="992188"/>
          <a:ext cx="8247064" cy="2773680"/>
        </p:xfrm>
        <a:graphic>
          <a:graphicData uri="http://schemas.openxmlformats.org/drawingml/2006/table">
            <a:tbl>
              <a:tblPr firstRow="1" bandRow="1">
                <a:tableStyleId>{B301B821-A1FF-4177-AEE7-76D212191A09}</a:tableStyleId>
              </a:tblPr>
              <a:tblGrid>
                <a:gridCol w="1970134"/>
                <a:gridCol w="1630800"/>
                <a:gridCol w="4646130"/>
              </a:tblGrid>
              <a:tr h="370840">
                <a:tc>
                  <a:txBody>
                    <a:bodyPr/>
                    <a:lstStyle/>
                    <a:p>
                      <a:r>
                        <a:rPr lang="en-US" sz="2000" b="0" dirty="0" smtClean="0">
                          <a:latin typeface="Segoe UI Light" panose="020B0502040204020203" pitchFamily="34" charset="0"/>
                          <a:cs typeface="Segoe UI Light" panose="020B0502040204020203" pitchFamily="34" charset="0"/>
                        </a:rPr>
                        <a:t>Logical Order</a:t>
                      </a:r>
                      <a:endParaRPr lang="en-US" sz="2000" b="0" dirty="0">
                        <a:latin typeface="Segoe UI Light" panose="020B0502040204020203" pitchFamily="34" charset="0"/>
                        <a:cs typeface="Segoe UI Light" panose="020B0502040204020203"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rgbClr val="569AD2"/>
                      </a:solidFill>
                      <a:prstDash val="solid"/>
                      <a:round/>
                      <a:headEnd type="none" w="med" len="med"/>
                      <a:tailEnd type="none" w="med" len="med"/>
                    </a:lnB>
                    <a:solidFill>
                      <a:srgbClr val="569AD2"/>
                    </a:solidFill>
                  </a:tcPr>
                </a:tc>
                <a:tc>
                  <a:txBody>
                    <a:bodyPr/>
                    <a:lstStyle/>
                    <a:p>
                      <a:r>
                        <a:rPr lang="en-US" sz="2000" b="0" dirty="0" smtClean="0">
                          <a:latin typeface="Segoe UI Light" panose="020B0502040204020203" pitchFamily="34" charset="0"/>
                          <a:cs typeface="Segoe UI Light" panose="020B0502040204020203" pitchFamily="34" charset="0"/>
                        </a:rPr>
                        <a:t>Phase</a:t>
                      </a:r>
                      <a:endParaRPr lang="en-US" sz="20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rgbClr val="569AD2"/>
                      </a:solidFill>
                      <a:prstDash val="solid"/>
                      <a:round/>
                      <a:headEnd type="none" w="med" len="med"/>
                      <a:tailEnd type="none" w="med" len="med"/>
                    </a:lnB>
                    <a:solidFill>
                      <a:srgbClr val="569AD2"/>
                    </a:solidFill>
                  </a:tcPr>
                </a:tc>
                <a:tc>
                  <a:txBody>
                    <a:bodyPr/>
                    <a:lstStyle/>
                    <a:p>
                      <a:r>
                        <a:rPr lang="en-US" sz="2000" b="0" dirty="0" smtClean="0">
                          <a:latin typeface="Segoe UI Light" panose="020B0502040204020203" pitchFamily="34" charset="0"/>
                          <a:cs typeface="Segoe UI Light" panose="020B0502040204020203" pitchFamily="34" charset="0"/>
                        </a:rPr>
                        <a:t>Comments</a:t>
                      </a:r>
                      <a:endParaRPr lang="en-US" sz="20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rgbClr val="569AD2"/>
                      </a:solidFill>
                      <a:prstDash val="solid"/>
                      <a:round/>
                      <a:headEnd type="none" w="med" len="med"/>
                      <a:tailEnd type="none" w="med" len="med"/>
                    </a:lnB>
                    <a:solidFill>
                      <a:srgbClr val="569AD2"/>
                    </a:solidFill>
                  </a:tcPr>
                </a:tc>
              </a:tr>
              <a:tr h="370840">
                <a:tc>
                  <a:txBody>
                    <a:bodyPr/>
                    <a:lstStyle/>
                    <a:p>
                      <a:r>
                        <a:rPr lang="en-US" sz="2000" dirty="0" smtClean="0">
                          <a:latin typeface="Segoe UI Light" panose="020B0502040204020203" pitchFamily="34" charset="0"/>
                          <a:cs typeface="Segoe UI Light" panose="020B0502040204020203" pitchFamily="34" charset="0"/>
                        </a:rPr>
                        <a:t>5</a:t>
                      </a:r>
                      <a:endParaRPr lang="en-US" sz="2000" dirty="0">
                        <a:latin typeface="Segoe UI Light" panose="020B0502040204020203" pitchFamily="34" charset="0"/>
                        <a:cs typeface="Segoe UI Light" panose="020B0502040204020203"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SELECT</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2000" dirty="0" smtClean="0">
                          <a:latin typeface="Segoe UI Light" panose="020B0502040204020203" pitchFamily="34" charset="0"/>
                          <a:cs typeface="Segoe UI Light" panose="020B0502040204020203" pitchFamily="34" charset="0"/>
                        </a:rPr>
                        <a:t>1</a:t>
                      </a:r>
                      <a:endParaRPr lang="en-US" sz="2000" dirty="0">
                        <a:latin typeface="Segoe UI Light" panose="020B0502040204020203" pitchFamily="34" charset="0"/>
                        <a:cs typeface="Segoe UI Light" panose="020B0502040204020203"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FROM</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2000" dirty="0" smtClean="0">
                          <a:latin typeface="Segoe UI Light" panose="020B0502040204020203" pitchFamily="34" charset="0"/>
                          <a:cs typeface="Segoe UI Light" panose="020B0502040204020203" pitchFamily="34" charset="0"/>
                        </a:rPr>
                        <a:t>2</a:t>
                      </a:r>
                      <a:endParaRPr lang="en-US" sz="2000" dirty="0">
                        <a:latin typeface="Segoe UI Light" panose="020B0502040204020203" pitchFamily="34" charset="0"/>
                        <a:cs typeface="Segoe UI Light" panose="020B0502040204020203"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WHERE</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2000" dirty="0" smtClean="0">
                          <a:latin typeface="Segoe UI Light" panose="020B0502040204020203" pitchFamily="34" charset="0"/>
                          <a:cs typeface="Segoe UI Light" panose="020B0502040204020203" pitchFamily="34" charset="0"/>
                        </a:rPr>
                        <a:t>3</a:t>
                      </a:r>
                      <a:endParaRPr lang="en-US" sz="2000" dirty="0">
                        <a:latin typeface="Segoe UI Light" panose="020B0502040204020203" pitchFamily="34" charset="0"/>
                        <a:cs typeface="Segoe UI Light" panose="020B0502040204020203"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GROUP</a:t>
                      </a:r>
                      <a:r>
                        <a:rPr lang="en-US" sz="2000" baseline="0" dirty="0" smtClean="0">
                          <a:latin typeface="Segoe UI Light" panose="020B0502040204020203" pitchFamily="34" charset="0"/>
                          <a:cs typeface="Segoe UI Light" panose="020B0502040204020203" pitchFamily="34" charset="0"/>
                        </a:rPr>
                        <a:t> BY</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Creates groups</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2000" dirty="0" smtClean="0">
                          <a:latin typeface="Segoe UI Light" panose="020B0502040204020203" pitchFamily="34" charset="0"/>
                          <a:cs typeface="Segoe UI Light" panose="020B0502040204020203" pitchFamily="34" charset="0"/>
                        </a:rPr>
                        <a:t>4</a:t>
                      </a:r>
                      <a:endParaRPr lang="en-US" sz="2000" dirty="0">
                        <a:latin typeface="Segoe UI Light" panose="020B0502040204020203" pitchFamily="34" charset="0"/>
                        <a:cs typeface="Segoe UI Light" panose="020B0502040204020203"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HAVING</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Operates on groups</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2000" dirty="0" smtClean="0">
                          <a:latin typeface="Segoe UI Light" panose="020B0502040204020203" pitchFamily="34" charset="0"/>
                          <a:cs typeface="Segoe UI Light" panose="020B0502040204020203" pitchFamily="34" charset="0"/>
                        </a:rPr>
                        <a:t>6</a:t>
                      </a:r>
                      <a:endParaRPr lang="en-US" sz="2000" dirty="0">
                        <a:latin typeface="Segoe UI Light" panose="020B0502040204020203" pitchFamily="34" charset="0"/>
                        <a:cs typeface="Segoe UI Light" panose="020B0502040204020203"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r>
                        <a:rPr lang="en-US" sz="2000" dirty="0" smtClean="0">
                          <a:latin typeface="Segoe UI Light" panose="020B0502040204020203" pitchFamily="34" charset="0"/>
                          <a:cs typeface="Segoe UI Light" panose="020B0502040204020203" pitchFamily="34" charset="0"/>
                        </a:rPr>
                        <a:t>ORDER BY</a:t>
                      </a:r>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endParaRPr lang="en-US" sz="20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166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BY Workflow</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69441600"/>
              </p:ext>
            </p:extLst>
          </p:nvPr>
        </p:nvGraphicFramePr>
        <p:xfrm>
          <a:off x="170921" y="1956685"/>
          <a:ext cx="3558868" cy="3549507"/>
        </p:xfrm>
        <a:graphic>
          <a:graphicData uri="http://schemas.openxmlformats.org/drawingml/2006/table">
            <a:tbl>
              <a:tblPr firstRow="1" bandRow="1">
                <a:tableStyleId>{B301B821-A1FF-4177-AEE7-76D212191A09}</a:tableStyleId>
              </a:tblPr>
              <a:tblGrid>
                <a:gridCol w="1116458"/>
                <a:gridCol w="1227221"/>
                <a:gridCol w="1215189"/>
              </a:tblGrid>
              <a:tr h="424341">
                <a:tc>
                  <a:txBody>
                    <a:bodyPr/>
                    <a:lstStyle/>
                    <a:p>
                      <a:r>
                        <a:rPr lang="en-US" sz="1600" b="0" dirty="0" smtClean="0">
                          <a:latin typeface="Segoe UI Light" panose="020B0502040204020203" pitchFamily="34" charset="0"/>
                          <a:cs typeface="Segoe UI Light" panose="020B0502040204020203" pitchFamily="34" charset="0"/>
                        </a:rPr>
                        <a:t>SalesOrderID</a:t>
                      </a:r>
                      <a:endParaRPr lang="en-US" sz="16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solidFill>
                      <a:srgbClr val="569AD2"/>
                    </a:solidFill>
                  </a:tcPr>
                </a:tc>
                <a:tc>
                  <a:txBody>
                    <a:bodyPr/>
                    <a:lstStyle/>
                    <a:p>
                      <a:r>
                        <a:rPr lang="en-US" sz="1600" b="0" dirty="0" smtClean="0">
                          <a:latin typeface="Segoe UI Light" panose="020B0502040204020203" pitchFamily="34" charset="0"/>
                          <a:cs typeface="Segoe UI Light" panose="020B0502040204020203" pitchFamily="34" charset="0"/>
                        </a:rPr>
                        <a:t>SalesPersonID</a:t>
                      </a:r>
                      <a:endParaRPr lang="en-US" sz="16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solidFill>
                      <a:srgbClr val="569AD2"/>
                    </a:solidFill>
                  </a:tcPr>
                </a:tc>
                <a:tc>
                  <a:txBody>
                    <a:bodyPr/>
                    <a:lstStyle/>
                    <a:p>
                      <a:r>
                        <a:rPr lang="en-US" sz="1600" b="0" dirty="0" smtClean="0">
                          <a:latin typeface="Segoe UI Light" panose="020B0502040204020203" pitchFamily="34" charset="0"/>
                          <a:cs typeface="Segoe UI Light" panose="020B0502040204020203" pitchFamily="34" charset="0"/>
                        </a:rPr>
                        <a:t>CustomerID</a:t>
                      </a:r>
                      <a:endParaRPr lang="en-US" sz="16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solidFill>
                      <a:srgbClr val="569AD2"/>
                    </a:solidFill>
                  </a:tcPr>
                </a:tc>
              </a:tr>
              <a:tr h="424341">
                <a:tc>
                  <a:txBody>
                    <a:bodyPr/>
                    <a:lstStyle/>
                    <a:p>
                      <a:r>
                        <a:rPr lang="en-US" sz="1800" dirty="0" smtClean="0">
                          <a:latin typeface="Segoe UI Light" panose="020B0502040204020203" pitchFamily="34" charset="0"/>
                          <a:cs typeface="Segoe UI Light" panose="020B0502040204020203" pitchFamily="34" charset="0"/>
                        </a:rPr>
                        <a:t>43659</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Light" panose="020B0502040204020203" pitchFamily="34" charset="0"/>
                          <a:cs typeface="Segoe UI Light" panose="020B0502040204020203" pitchFamily="34" charset="0"/>
                        </a:rPr>
                        <a:t>279</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Light" panose="020B0502040204020203" pitchFamily="34" charset="0"/>
                          <a:cs typeface="Segoe UI Light" panose="020B0502040204020203" pitchFamily="34" charset="0"/>
                        </a:rPr>
                        <a:t>29825</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r>
              <a:tr h="424341">
                <a:tc>
                  <a:txBody>
                    <a:bodyPr/>
                    <a:lstStyle/>
                    <a:p>
                      <a:r>
                        <a:rPr lang="en-US" sz="1800" dirty="0" smtClean="0">
                          <a:latin typeface="Segoe UI Light" panose="020B0502040204020203" pitchFamily="34" charset="0"/>
                          <a:cs typeface="Segoe UI Light" panose="020B0502040204020203" pitchFamily="34" charset="0"/>
                        </a:rPr>
                        <a:t>43660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Light" panose="020B0502040204020203" pitchFamily="34" charset="0"/>
                          <a:cs typeface="Segoe UI Light" panose="020B0502040204020203" pitchFamily="34" charset="0"/>
                        </a:rPr>
                        <a:t>279</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latin typeface="Segoe UI Light" panose="020B0502040204020203" pitchFamily="34" charset="0"/>
                          <a:cs typeface="Segoe UI Light" panose="020B0502040204020203" pitchFamily="34" charset="0"/>
                        </a:rPr>
                        <a:t>29672</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r>
              <a:tr h="424341">
                <a:tc>
                  <a:txBody>
                    <a:bodyPr/>
                    <a:lstStyle/>
                    <a:p>
                      <a:r>
                        <a:rPr lang="en-US" sz="1800" dirty="0" smtClean="0">
                          <a:latin typeface="Segoe UI Light" panose="020B0502040204020203" pitchFamily="34" charset="0"/>
                          <a:cs typeface="Segoe UI Light" panose="020B0502040204020203" pitchFamily="34" charset="0"/>
                        </a:rPr>
                        <a:t>43661</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Light" panose="020B0502040204020203" pitchFamily="34" charset="0"/>
                          <a:cs typeface="Segoe UI Light" panose="020B0502040204020203" pitchFamily="34" charset="0"/>
                        </a:rPr>
                        <a:t>282</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Light" panose="020B0502040204020203" pitchFamily="34" charset="0"/>
                          <a:cs typeface="Segoe UI Light" panose="020B0502040204020203" pitchFamily="34" charset="0"/>
                        </a:rPr>
                        <a:t>29734</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r>
              <a:tr h="424341">
                <a:tc>
                  <a:txBody>
                    <a:bodyPr/>
                    <a:lstStyle/>
                    <a:p>
                      <a:r>
                        <a:rPr lang="en-US" sz="1800" dirty="0" smtClean="0">
                          <a:latin typeface="Segoe UI Light" panose="020B0502040204020203" pitchFamily="34" charset="0"/>
                          <a:cs typeface="Segoe UI Light" panose="020B0502040204020203" pitchFamily="34" charset="0"/>
                        </a:rPr>
                        <a:t>43662</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Light" panose="020B0502040204020203" pitchFamily="34" charset="0"/>
                          <a:cs typeface="Segoe UI Light" panose="020B0502040204020203" pitchFamily="34" charset="0"/>
                        </a:rPr>
                        <a:t>282</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Light" panose="020B0502040204020203" pitchFamily="34" charset="0"/>
                          <a:cs typeface="Segoe UI Light" panose="020B0502040204020203" pitchFamily="34" charset="0"/>
                        </a:rPr>
                        <a:t>29994</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r>
              <a:tr h="424341">
                <a:tc>
                  <a:txBody>
                    <a:bodyPr/>
                    <a:lstStyle/>
                    <a:p>
                      <a:r>
                        <a:rPr lang="en-US" sz="1800" dirty="0" smtClean="0">
                          <a:latin typeface="Segoe UI Light" panose="020B0502040204020203" pitchFamily="34" charset="0"/>
                          <a:cs typeface="Segoe UI Light" panose="020B0502040204020203" pitchFamily="34" charset="0"/>
                        </a:rPr>
                        <a:t>43663</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Light" panose="020B0502040204020203" pitchFamily="34" charset="0"/>
                          <a:cs typeface="Segoe UI Light" panose="020B0502040204020203" pitchFamily="34" charset="0"/>
                        </a:rPr>
                        <a:t>276</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Light" panose="020B0502040204020203" pitchFamily="34" charset="0"/>
                          <a:cs typeface="Segoe UI Light" panose="020B0502040204020203" pitchFamily="34" charset="0"/>
                        </a:rPr>
                        <a:t>29565</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r>
              <a:tr h="424341">
                <a:tc>
                  <a:txBody>
                    <a:bodyPr/>
                    <a:lstStyle/>
                    <a:p>
                      <a:r>
                        <a:rPr lang="en-GB" sz="1800" dirty="0" smtClean="0">
                          <a:latin typeface="Segoe UI Light" panose="020B0502040204020203" pitchFamily="34" charset="0"/>
                          <a:cs typeface="Segoe UI Light" panose="020B0502040204020203" pitchFamily="34" charset="0"/>
                        </a:rPr>
                        <a:t>…</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latin typeface="Segoe UI Light" panose="020B0502040204020203" pitchFamily="34" charset="0"/>
                          <a:cs typeface="Segoe UI Light" panose="020B0502040204020203" pitchFamily="34" charset="0"/>
                        </a:rPr>
                        <a:t>…</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latin typeface="Segoe UI Light" panose="020B0502040204020203" pitchFamily="34" charset="0"/>
                          <a:cs typeface="Segoe UI Light" panose="020B0502040204020203" pitchFamily="34" charset="0"/>
                        </a:rPr>
                        <a:t>…</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r>
              <a:tr h="424341">
                <a:tc>
                  <a:txBody>
                    <a:bodyPr/>
                    <a:lstStyle/>
                    <a:p>
                      <a:r>
                        <a:rPr lang="en-GB" sz="1800" dirty="0" smtClean="0">
                          <a:latin typeface="Segoe UI Light" panose="020B0502040204020203" pitchFamily="34" charset="0"/>
                          <a:cs typeface="Segoe UI Light" panose="020B0502040204020203" pitchFamily="34" charset="0"/>
                        </a:rPr>
                        <a:t>75123</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latin typeface="Segoe UI Light" panose="020B0502040204020203" pitchFamily="34" charset="0"/>
                          <a:cs typeface="Segoe UI Light" panose="020B0502040204020203" pitchFamily="34" charset="0"/>
                        </a:rPr>
                        <a:t>NULL</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latin typeface="Segoe UI Light" panose="020B0502040204020203" pitchFamily="34" charset="0"/>
                          <a:cs typeface="Segoe UI Light" panose="020B0502040204020203" pitchFamily="34" charset="0"/>
                        </a:rPr>
                        <a:t>18759</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90940722"/>
              </p:ext>
            </p:extLst>
          </p:nvPr>
        </p:nvGraphicFramePr>
        <p:xfrm>
          <a:off x="5677963" y="1359450"/>
          <a:ext cx="3369784" cy="2276484"/>
        </p:xfrm>
        <a:graphic>
          <a:graphicData uri="http://schemas.openxmlformats.org/drawingml/2006/table">
            <a:tbl>
              <a:tblPr firstRow="1" bandRow="1">
                <a:tableStyleId>{B301B821-A1FF-4177-AEE7-76D212191A09}</a:tableStyleId>
              </a:tblPr>
              <a:tblGrid>
                <a:gridCol w="1143942"/>
                <a:gridCol w="1191127"/>
                <a:gridCol w="1034715"/>
              </a:tblGrid>
              <a:tr h="424341">
                <a:tc>
                  <a:txBody>
                    <a:bodyPr/>
                    <a:lstStyle/>
                    <a:p>
                      <a:pPr marL="0" algn="l" defTabSz="914400" rtl="0" eaLnBrk="1" latinLnBrk="0" hangingPunct="1"/>
                      <a:r>
                        <a:rPr lang="en-US" sz="1600" b="0" kern="1200" dirty="0" smtClean="0">
                          <a:solidFill>
                            <a:schemeClr val="lt1"/>
                          </a:solidFill>
                          <a:latin typeface="Segoe UI Light" panose="020B0502040204020203" pitchFamily="34" charset="0"/>
                          <a:ea typeface="+mn-ea"/>
                          <a:cs typeface="Segoe UI Light" panose="020B0502040204020203" pitchFamily="34" charset="0"/>
                        </a:rPr>
                        <a:t>SalesOrderID</a:t>
                      </a:r>
                      <a:endParaRPr lang="en-US" sz="1600" b="0" kern="1200" dirty="0">
                        <a:solidFill>
                          <a:schemeClr val="lt1"/>
                        </a:solidFill>
                        <a:latin typeface="Segoe UI Light" panose="020B0502040204020203" pitchFamily="34" charset="0"/>
                        <a:ea typeface="+mn-ea"/>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solidFill>
                      <a:srgbClr val="569AD2"/>
                    </a:solidFill>
                  </a:tcPr>
                </a:tc>
                <a:tc>
                  <a:txBody>
                    <a:bodyPr/>
                    <a:lstStyle/>
                    <a:p>
                      <a:pPr marL="0" algn="l" defTabSz="914400" rtl="0" eaLnBrk="1" latinLnBrk="0" hangingPunct="1"/>
                      <a:r>
                        <a:rPr lang="en-US" sz="1600" b="0" kern="1200" dirty="0" smtClean="0">
                          <a:solidFill>
                            <a:schemeClr val="lt1"/>
                          </a:solidFill>
                          <a:latin typeface="Segoe UI Light" panose="020B0502040204020203" pitchFamily="34" charset="0"/>
                          <a:ea typeface="+mn-ea"/>
                          <a:cs typeface="Segoe UI Light" panose="020B0502040204020203" pitchFamily="34" charset="0"/>
                        </a:rPr>
                        <a:t>SalesPersonID</a:t>
                      </a:r>
                      <a:endParaRPr lang="en-US" sz="1600" b="0" kern="1200" dirty="0">
                        <a:solidFill>
                          <a:schemeClr val="lt1"/>
                        </a:solidFill>
                        <a:latin typeface="Segoe UI Light" panose="020B0502040204020203" pitchFamily="34" charset="0"/>
                        <a:ea typeface="+mn-ea"/>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solidFill>
                      <a:srgbClr val="569AD2"/>
                    </a:solidFill>
                  </a:tcPr>
                </a:tc>
                <a:tc>
                  <a:txBody>
                    <a:bodyPr/>
                    <a:lstStyle/>
                    <a:p>
                      <a:pPr marL="0" algn="l" defTabSz="914400" rtl="0" eaLnBrk="1" latinLnBrk="0" hangingPunct="1"/>
                      <a:r>
                        <a:rPr lang="en-US" sz="1600" b="0" kern="1200" dirty="0" smtClean="0">
                          <a:solidFill>
                            <a:schemeClr val="lt1"/>
                          </a:solidFill>
                          <a:latin typeface="Segoe UI Light" panose="020B0502040204020203" pitchFamily="34" charset="0"/>
                          <a:ea typeface="+mn-ea"/>
                          <a:cs typeface="Segoe UI Light" panose="020B0502040204020203" pitchFamily="34" charset="0"/>
                        </a:rPr>
                        <a:t>CustomerID</a:t>
                      </a:r>
                      <a:endParaRPr lang="en-US" sz="1600" b="0" kern="1200" dirty="0">
                        <a:solidFill>
                          <a:schemeClr val="lt1"/>
                        </a:solidFill>
                        <a:latin typeface="Segoe UI Light" panose="020B0502040204020203" pitchFamily="34" charset="0"/>
                        <a:ea typeface="+mn-ea"/>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solidFill>
                      <a:srgbClr val="569AD2"/>
                    </a:solidFill>
                  </a:tcPr>
                </a:tc>
              </a:tr>
              <a:tr h="424341">
                <a:tc>
                  <a:txBody>
                    <a:bodyPr/>
                    <a:lstStyle/>
                    <a:p>
                      <a:r>
                        <a:rPr lang="en-US" sz="1800" dirty="0" smtClean="0">
                          <a:latin typeface="Segoe UI Light" panose="020B0502040204020203" pitchFamily="34" charset="0"/>
                          <a:cs typeface="Segoe UI Light" panose="020B0502040204020203" pitchFamily="34" charset="0"/>
                        </a:rPr>
                        <a:t>51803</a:t>
                      </a: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290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29777</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424341">
                <a:tc>
                  <a:txBody>
                    <a:bodyPr/>
                    <a:lstStyle/>
                    <a:p>
                      <a:r>
                        <a:rPr lang="en-GB" sz="1800" dirty="0" smtClean="0">
                          <a:latin typeface="Segoe UI Light" panose="020B0502040204020203" pitchFamily="34" charset="0"/>
                          <a:cs typeface="Segoe UI Light" panose="020B0502040204020203" pitchFamily="34" charset="0"/>
                        </a:rPr>
                        <a:t>69427</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GB" sz="1800" dirty="0" smtClean="0">
                          <a:latin typeface="Segoe UI Light" panose="020B0502040204020203" pitchFamily="34" charset="0"/>
                          <a:cs typeface="Segoe UI Light" panose="020B0502040204020203" pitchFamily="34" charset="0"/>
                        </a:rPr>
                        <a:t>290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GB" sz="1800" dirty="0" smtClean="0">
                          <a:latin typeface="Segoe UI Light" panose="020B0502040204020203" pitchFamily="34" charset="0"/>
                          <a:cs typeface="Segoe UI Light" panose="020B0502040204020203" pitchFamily="34" charset="0"/>
                        </a:rPr>
                        <a:t>29777</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424341">
                <a:tc>
                  <a:txBody>
                    <a:bodyPr/>
                    <a:lstStyle/>
                    <a:p>
                      <a:r>
                        <a:rPr lang="en-GB" sz="1800" dirty="0" smtClean="0">
                          <a:latin typeface="Segoe UI Light" panose="020B0502040204020203" pitchFamily="34" charset="0"/>
                          <a:cs typeface="Segoe UI Light" panose="020B0502040204020203" pitchFamily="34" charset="0"/>
                        </a:rPr>
                        <a:t>44529</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GB" sz="1800" dirty="0" smtClean="0">
                          <a:latin typeface="Segoe UI Light" panose="020B0502040204020203" pitchFamily="34" charset="0"/>
                          <a:cs typeface="Segoe UI Light" panose="020B0502040204020203" pitchFamily="34" charset="0"/>
                        </a:rPr>
                        <a:t>278</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GB" sz="1800" dirty="0" smtClean="0">
                          <a:latin typeface="Segoe UI Light" panose="020B0502040204020203" pitchFamily="34" charset="0"/>
                          <a:cs typeface="Segoe UI Light" panose="020B0502040204020203" pitchFamily="34" charset="0"/>
                        </a:rPr>
                        <a:t>30010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424341">
                <a:tc>
                  <a:txBody>
                    <a:bodyPr/>
                    <a:lstStyle/>
                    <a:p>
                      <a:r>
                        <a:rPr lang="en-GB" sz="1800" dirty="0" smtClean="0">
                          <a:latin typeface="Segoe UI Light" panose="020B0502040204020203" pitchFamily="34" charset="0"/>
                          <a:cs typeface="Segoe UI Light" panose="020B0502040204020203" pitchFamily="34" charset="0"/>
                        </a:rPr>
                        <a:t>46063</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GB" sz="1800" dirty="0" smtClean="0">
                          <a:latin typeface="Segoe UI Light" panose="020B0502040204020203" pitchFamily="34" charset="0"/>
                          <a:cs typeface="Segoe UI Light" panose="020B0502040204020203" pitchFamily="34" charset="0"/>
                        </a:rPr>
                        <a:t>278</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GB" sz="1800" dirty="0" smtClean="0">
                          <a:latin typeface="Segoe UI Light" panose="020B0502040204020203" pitchFamily="34" charset="0"/>
                          <a:cs typeface="Segoe UI Light" panose="020B0502040204020203" pitchFamily="34" charset="0"/>
                        </a:rPr>
                        <a:t>30010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bl>
          </a:graphicData>
        </a:graphic>
      </p:graphicFrame>
      <p:sp>
        <p:nvSpPr>
          <p:cNvPr id="6" name="Right Arrow 5"/>
          <p:cNvSpPr/>
          <p:nvPr/>
        </p:nvSpPr>
        <p:spPr bwMode="auto">
          <a:xfrm>
            <a:off x="4081587" y="2191404"/>
            <a:ext cx="1244578" cy="703817"/>
          </a:xfrm>
          <a:prstGeom prst="rightArrow">
            <a:avLst/>
          </a:prstGeom>
          <a:solidFill>
            <a:srgbClr val="442359"/>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dirty="0">
              <a:solidFill>
                <a:srgbClr val="000000"/>
              </a:solidFill>
              <a:latin typeface="Verdana" pitchFamily="34" charset="0"/>
              <a:cs typeface="Arial" charset="0"/>
            </a:endParaRPr>
          </a:p>
        </p:txBody>
      </p:sp>
      <p:sp>
        <p:nvSpPr>
          <p:cNvPr id="7" name="Down Arrow 6"/>
          <p:cNvSpPr/>
          <p:nvPr/>
        </p:nvSpPr>
        <p:spPr bwMode="auto">
          <a:xfrm>
            <a:off x="7848661" y="3893014"/>
            <a:ext cx="891251" cy="1177142"/>
          </a:xfrm>
          <a:prstGeom prst="downArrow">
            <a:avLst/>
          </a:prstGeom>
          <a:solidFill>
            <a:srgbClr val="442359"/>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dirty="0">
              <a:solidFill>
                <a:srgbClr val="000000"/>
              </a:solidFill>
              <a:latin typeface="Verdana" pitchFamily="34" charset="0"/>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92213016"/>
              </p:ext>
            </p:extLst>
          </p:nvPr>
        </p:nvGraphicFramePr>
        <p:xfrm>
          <a:off x="4675912" y="5327236"/>
          <a:ext cx="4064000" cy="1114589"/>
        </p:xfrm>
        <a:graphic>
          <a:graphicData uri="http://schemas.openxmlformats.org/drawingml/2006/table">
            <a:tbl>
              <a:tblPr firstRow="1" bandRow="1">
                <a:tableStyleId>{B301B821-A1FF-4177-AEE7-76D212191A09}</a:tableStyleId>
              </a:tblPr>
              <a:tblGrid>
                <a:gridCol w="2032000"/>
                <a:gridCol w="2032000"/>
              </a:tblGrid>
              <a:tr h="372909">
                <a:tc>
                  <a:txBody>
                    <a:bodyPr/>
                    <a:lstStyle/>
                    <a:p>
                      <a:r>
                        <a:rPr lang="en-US" sz="1800" b="0" dirty="0" smtClean="0">
                          <a:latin typeface="Segoe UI Light" panose="020B0502040204020203" pitchFamily="34" charset="0"/>
                          <a:cs typeface="Segoe UI Light" panose="020B0502040204020203" pitchFamily="34" charset="0"/>
                        </a:rPr>
                        <a:t>SalesPersonID</a:t>
                      </a:r>
                      <a:endParaRPr lang="en-US" sz="18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solidFill>
                      <a:srgbClr val="569AD2"/>
                    </a:solidFill>
                  </a:tcPr>
                </a:tc>
                <a:tc>
                  <a:txBody>
                    <a:bodyPr/>
                    <a:lstStyle/>
                    <a:p>
                      <a:r>
                        <a:rPr lang="en-US" sz="1800" b="0" dirty="0" smtClean="0">
                          <a:latin typeface="Segoe UI Light" panose="020B0502040204020203" pitchFamily="34" charset="0"/>
                          <a:cs typeface="Segoe UI Light" panose="020B0502040204020203" pitchFamily="34" charset="0"/>
                        </a:rPr>
                        <a:t>Count(*)</a:t>
                      </a:r>
                      <a:endParaRPr lang="en-US" sz="1800" b="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solidFill>
                      <a:srgbClr val="569AD2"/>
                    </a:solidFill>
                  </a:tcPr>
                </a:tc>
              </a:tr>
              <a:tr h="370840">
                <a:tc>
                  <a:txBody>
                    <a:bodyPr/>
                    <a:lstStyle/>
                    <a:p>
                      <a:r>
                        <a:rPr lang="en-GB" sz="1800" dirty="0" smtClean="0">
                          <a:latin typeface="Segoe UI Light" panose="020B0502040204020203" pitchFamily="34" charset="0"/>
                          <a:cs typeface="Segoe UI Light" panose="020B0502040204020203" pitchFamily="34" charset="0"/>
                        </a:rPr>
                        <a:t>278</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2</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GB" sz="1800" dirty="0" smtClean="0">
                          <a:latin typeface="Segoe UI Light" panose="020B0502040204020203" pitchFamily="34" charset="0"/>
                          <a:cs typeface="Segoe UI Light" panose="020B0502040204020203" pitchFamily="34" charset="0"/>
                        </a:rPr>
                        <a:t>290</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1800" dirty="0" smtClean="0">
                          <a:latin typeface="Segoe UI Light" panose="020B0502040204020203" pitchFamily="34" charset="0"/>
                          <a:cs typeface="Segoe UI Light" panose="020B0502040204020203" pitchFamily="34" charset="0"/>
                        </a:rPr>
                        <a:t>2</a:t>
                      </a:r>
                      <a:endParaRPr lang="en-US" sz="1800" dirty="0">
                        <a:latin typeface="Segoe UI Light" panose="020B0502040204020203" pitchFamily="34" charset="0"/>
                        <a:cs typeface="Segoe UI Light" panose="020B0502040204020203" pitchFamily="34" charset="0"/>
                      </a:endParaRPr>
                    </a:p>
                  </a:txBody>
                  <a:tcPr>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bl>
          </a:graphicData>
        </a:graphic>
      </p:graphicFrame>
      <p:sp>
        <p:nvSpPr>
          <p:cNvPr id="9" name="TextBox 8"/>
          <p:cNvSpPr txBox="1"/>
          <p:nvPr/>
        </p:nvSpPr>
        <p:spPr>
          <a:xfrm>
            <a:off x="6039853" y="4189197"/>
            <a:ext cx="1715837" cy="615553"/>
          </a:xfrm>
          <a:prstGeom prst="rect">
            <a:avLst/>
          </a:prstGeom>
          <a:solidFill>
            <a:srgbClr val="D2D2D2"/>
          </a:solidFill>
        </p:spPr>
        <p:txBody>
          <a:bodyPr wrap="square" rtlCol="0">
            <a:spAutoFit/>
          </a:bodyPr>
          <a:lstStyle/>
          <a:p>
            <a:pPr lvl="0" fontAlgn="base">
              <a:spcBef>
                <a:spcPct val="0"/>
              </a:spcBef>
              <a:spcAft>
                <a:spcPct val="0"/>
              </a:spcAft>
            </a:pPr>
            <a:r>
              <a:rPr lang="en-US" sz="1700" dirty="0">
                <a:solidFill>
                  <a:srgbClr val="0000FF"/>
                </a:solidFill>
                <a:latin typeface="Lucida Sans Unicode" panose="020B0602030504020204" pitchFamily="34" charset="0"/>
                <a:cs typeface="Lucida Sans Unicode" panose="020B0602030504020204" pitchFamily="34" charset="0"/>
              </a:rPr>
              <a:t>GROUP</a:t>
            </a:r>
            <a:r>
              <a:rPr lang="en-US" sz="1700" dirty="0">
                <a:solidFill>
                  <a:prstClr val="black"/>
                </a:solidFill>
                <a:latin typeface="Lucida Sans Unicode" panose="020B0602030504020204" pitchFamily="34" charset="0"/>
                <a:cs typeface="Lucida Sans Unicode" panose="020B0602030504020204" pitchFamily="34" charset="0"/>
              </a:rPr>
              <a:t> </a:t>
            </a:r>
            <a:r>
              <a:rPr lang="en-US" sz="1700" dirty="0">
                <a:solidFill>
                  <a:srgbClr val="0000FF"/>
                </a:solidFill>
                <a:latin typeface="Lucida Sans Unicode" panose="020B0602030504020204" pitchFamily="34" charset="0"/>
                <a:cs typeface="Lucida Sans Unicode" panose="020B0602030504020204" pitchFamily="34" charset="0"/>
              </a:rPr>
              <a:t>BY</a:t>
            </a:r>
            <a:r>
              <a:rPr lang="en-US" sz="1700" dirty="0">
                <a:solidFill>
                  <a:prstClr val="black"/>
                </a:solidFill>
                <a:latin typeface="Lucida Sans Unicode" panose="020B0602030504020204" pitchFamily="34" charset="0"/>
                <a:cs typeface="Lucida Sans Unicode" panose="020B0602030504020204" pitchFamily="34" charset="0"/>
              </a:rPr>
              <a:t> SalesPersonID</a:t>
            </a:r>
          </a:p>
        </p:txBody>
      </p:sp>
      <p:sp>
        <p:nvSpPr>
          <p:cNvPr id="10" name="TextBox 9"/>
          <p:cNvSpPr txBox="1"/>
          <p:nvPr/>
        </p:nvSpPr>
        <p:spPr>
          <a:xfrm>
            <a:off x="3808649" y="2995253"/>
            <a:ext cx="1804781" cy="1138773"/>
          </a:xfrm>
          <a:prstGeom prst="rect">
            <a:avLst/>
          </a:prstGeom>
          <a:solidFill>
            <a:srgbClr val="D2D2D2"/>
          </a:solidFill>
        </p:spPr>
        <p:txBody>
          <a:bodyPr wrap="square" rtlCol="0">
            <a:spAutoFit/>
          </a:bodyPr>
          <a:lstStyle/>
          <a:p>
            <a:pPr lvl="0" fontAlgn="base">
              <a:spcBef>
                <a:spcPct val="0"/>
              </a:spcBef>
              <a:spcAft>
                <a:spcPct val="0"/>
              </a:spcAft>
            </a:pPr>
            <a:r>
              <a:rPr lang="en-GB" sz="1700" dirty="0">
                <a:solidFill>
                  <a:srgbClr val="0000FF"/>
                </a:solidFill>
                <a:latin typeface="Lucida Sans Unicode" panose="020B0602030504020204" pitchFamily="34" charset="0"/>
                <a:cs typeface="Lucida Sans Unicode" panose="020B0602030504020204" pitchFamily="34" charset="0"/>
              </a:rPr>
              <a:t>WHERE</a:t>
            </a:r>
            <a:r>
              <a:rPr lang="en-GB" sz="1700" dirty="0">
                <a:solidFill>
                  <a:prstClr val="black"/>
                </a:solidFill>
                <a:latin typeface="Lucida Sans Unicode" panose="020B0602030504020204" pitchFamily="34" charset="0"/>
                <a:cs typeface="Lucida Sans Unicode" panose="020B0602030504020204" pitchFamily="34" charset="0"/>
              </a:rPr>
              <a:t> CustomerID </a:t>
            </a:r>
            <a:r>
              <a:rPr lang="en-GB" sz="1700" dirty="0">
                <a:solidFill>
                  <a:srgbClr val="808080"/>
                </a:solidFill>
                <a:latin typeface="Lucida Sans Unicode" panose="020B0602030504020204" pitchFamily="34" charset="0"/>
                <a:cs typeface="Lucida Sans Unicode" panose="020B0602030504020204" pitchFamily="34" charset="0"/>
              </a:rPr>
              <a:t>IN</a:t>
            </a:r>
            <a:r>
              <a:rPr lang="en-GB" sz="1700" dirty="0">
                <a:solidFill>
                  <a:srgbClr val="0000FF"/>
                </a:solidFill>
                <a:latin typeface="Lucida Sans Unicode" panose="020B0602030504020204" pitchFamily="34" charset="0"/>
                <a:cs typeface="Lucida Sans Unicode" panose="020B0602030504020204" pitchFamily="34" charset="0"/>
              </a:rPr>
              <a:t> </a:t>
            </a:r>
            <a:r>
              <a:rPr lang="en-GB" sz="1700" dirty="0">
                <a:solidFill>
                  <a:srgbClr val="808080"/>
                </a:solidFill>
                <a:latin typeface="Lucida Sans Unicode" panose="020B0602030504020204" pitchFamily="34" charset="0"/>
                <a:cs typeface="Lucida Sans Unicode" panose="020B0602030504020204" pitchFamily="34" charset="0"/>
              </a:rPr>
              <a:t>(</a:t>
            </a:r>
            <a:r>
              <a:rPr lang="en-GB" sz="1700" dirty="0">
                <a:solidFill>
                  <a:prstClr val="black"/>
                </a:solidFill>
                <a:latin typeface="Lucida Sans Unicode" panose="020B0602030504020204" pitchFamily="34" charset="0"/>
                <a:cs typeface="Lucida Sans Unicode" panose="020B0602030504020204" pitchFamily="34" charset="0"/>
              </a:rPr>
              <a:t>30097</a:t>
            </a:r>
            <a:r>
              <a:rPr lang="en-GB" sz="1700" dirty="0">
                <a:solidFill>
                  <a:srgbClr val="808080"/>
                </a:solidFill>
                <a:latin typeface="Lucida Sans Unicode" panose="020B0602030504020204" pitchFamily="34" charset="0"/>
                <a:cs typeface="Lucida Sans Unicode" panose="020B0602030504020204" pitchFamily="34" charset="0"/>
              </a:rPr>
              <a:t>,</a:t>
            </a:r>
            <a:r>
              <a:rPr lang="en-GB" sz="1700" dirty="0">
                <a:solidFill>
                  <a:prstClr val="black"/>
                </a:solidFill>
                <a:latin typeface="Lucida Sans Unicode" panose="020B0602030504020204" pitchFamily="34" charset="0"/>
                <a:cs typeface="Lucida Sans Unicode" panose="020B0602030504020204" pitchFamily="34" charset="0"/>
              </a:rPr>
              <a:t> 30098</a:t>
            </a:r>
            <a:r>
              <a:rPr lang="en-GB" sz="1700" dirty="0">
                <a:solidFill>
                  <a:srgbClr val="808080"/>
                </a:solidFill>
                <a:latin typeface="Lucida Sans Unicode" panose="020B0602030504020204" pitchFamily="34" charset="0"/>
                <a:cs typeface="Lucida Sans Unicode" panose="020B0602030504020204" pitchFamily="34" charset="0"/>
              </a:rPr>
              <a:t>)</a:t>
            </a:r>
          </a:p>
        </p:txBody>
      </p:sp>
      <p:sp>
        <p:nvSpPr>
          <p:cNvPr id="11" name="AutoShape 3"/>
          <p:cNvSpPr>
            <a:spLocks noChangeArrowheads="1"/>
          </p:cNvSpPr>
          <p:nvPr/>
        </p:nvSpPr>
        <p:spPr bwMode="auto">
          <a:xfrm>
            <a:off x="154470" y="1009633"/>
            <a:ext cx="3470201" cy="877163"/>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1700" dirty="0">
                <a:solidFill>
                  <a:srgbClr val="0000FF"/>
                </a:solidFill>
                <a:latin typeface="Lucida Sans Unicode" panose="020B0602030504020204" pitchFamily="34" charset="0"/>
                <a:cs typeface="Lucida Sans Unicode" panose="020B0602030504020204" pitchFamily="34" charset="0"/>
              </a:rPr>
              <a:t>SELECT</a:t>
            </a:r>
            <a:r>
              <a:rPr lang="en-US" sz="1700" dirty="0">
                <a:solidFill>
                  <a:prstClr val="black"/>
                </a:solidFill>
                <a:latin typeface="Lucida Sans Unicode" panose="020B0602030504020204" pitchFamily="34" charset="0"/>
                <a:cs typeface="Lucida Sans Unicode" panose="020B0602030504020204" pitchFamily="34" charset="0"/>
              </a:rPr>
              <a:t> SalesOrderID</a:t>
            </a:r>
            <a:r>
              <a:rPr lang="en-US" sz="1700" dirty="0">
                <a:solidFill>
                  <a:srgbClr val="808080"/>
                </a:solidFill>
                <a:latin typeface="Lucida Sans Unicode" panose="020B0602030504020204" pitchFamily="34" charset="0"/>
                <a:cs typeface="Lucida Sans Unicode" panose="020B0602030504020204" pitchFamily="34" charset="0"/>
              </a:rPr>
              <a:t>,</a:t>
            </a:r>
            <a:r>
              <a:rPr lang="en-US" sz="1700" dirty="0">
                <a:solidFill>
                  <a:prstClr val="black"/>
                </a:solidFill>
                <a:latin typeface="Lucida Sans Unicode" panose="020B0602030504020204" pitchFamily="34" charset="0"/>
                <a:cs typeface="Lucida Sans Unicode" panose="020B0602030504020204" pitchFamily="34" charset="0"/>
              </a:rPr>
              <a:t> SalesPersonID</a:t>
            </a:r>
            <a:r>
              <a:rPr lang="en-US" sz="1700" dirty="0">
                <a:solidFill>
                  <a:srgbClr val="808080"/>
                </a:solidFill>
                <a:latin typeface="Lucida Sans Unicode" panose="020B0602030504020204" pitchFamily="34" charset="0"/>
                <a:cs typeface="Lucida Sans Unicode" panose="020B0602030504020204" pitchFamily="34" charset="0"/>
              </a:rPr>
              <a:t>,</a:t>
            </a:r>
            <a:r>
              <a:rPr lang="en-US" sz="1700" dirty="0">
                <a:solidFill>
                  <a:prstClr val="black"/>
                </a:solidFill>
                <a:latin typeface="Lucida Sans Unicode" panose="020B0602030504020204" pitchFamily="34" charset="0"/>
                <a:cs typeface="Lucida Sans Unicode" panose="020B0602030504020204" pitchFamily="34" charset="0"/>
              </a:rPr>
              <a:t> CustomerID</a:t>
            </a:r>
          </a:p>
          <a:p>
            <a:pPr lvl="0" fontAlgn="base">
              <a:spcBef>
                <a:spcPct val="0"/>
              </a:spcBef>
              <a:spcAft>
                <a:spcPct val="0"/>
              </a:spcAft>
            </a:pPr>
            <a:r>
              <a:rPr lang="en-US" sz="1700" dirty="0">
                <a:solidFill>
                  <a:srgbClr val="0000FF"/>
                </a:solidFill>
                <a:latin typeface="Lucida Sans Unicode" panose="020B0602030504020204" pitchFamily="34" charset="0"/>
                <a:cs typeface="Lucida Sans Unicode" panose="020B0602030504020204" pitchFamily="34" charset="0"/>
              </a:rPr>
              <a:t>FROM</a:t>
            </a:r>
            <a:r>
              <a:rPr lang="en-US" sz="1700" dirty="0">
                <a:solidFill>
                  <a:prstClr val="black"/>
                </a:solidFill>
                <a:latin typeface="Lucida Sans Unicode" panose="020B0602030504020204" pitchFamily="34" charset="0"/>
                <a:cs typeface="Lucida Sans Unicode" panose="020B0602030504020204" pitchFamily="34" charset="0"/>
              </a:rPr>
              <a:t> Sales</a:t>
            </a:r>
            <a:r>
              <a:rPr lang="en-US" sz="1700" dirty="0">
                <a:solidFill>
                  <a:srgbClr val="808080"/>
                </a:solidFill>
                <a:latin typeface="Lucida Sans Unicode" panose="020B0602030504020204" pitchFamily="34" charset="0"/>
                <a:cs typeface="Lucida Sans Unicode" panose="020B0602030504020204" pitchFamily="34" charset="0"/>
              </a:rPr>
              <a:t>.</a:t>
            </a:r>
            <a:r>
              <a:rPr lang="en-US" sz="1700" dirty="0">
                <a:solidFill>
                  <a:prstClr val="black"/>
                </a:solidFill>
                <a:latin typeface="Lucida Sans Unicode" panose="020B0602030504020204" pitchFamily="34" charset="0"/>
                <a:cs typeface="Lucida Sans Unicode" panose="020B0602030504020204" pitchFamily="34" charset="0"/>
              </a:rPr>
              <a:t>SalesOrderHeader</a:t>
            </a:r>
            <a:r>
              <a:rPr lang="en-US" sz="17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583806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018535a2-5b00-409d-a566-928ad7bce0a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GROUP BY with Aggregate Functions</a:t>
            </a:r>
            <a:endParaRPr lang="en-GB" dirty="0"/>
          </a:p>
        </p:txBody>
      </p:sp>
      <p:sp>
        <p:nvSpPr>
          <p:cNvPr id="4" name="Content Placeholder 2"/>
          <p:cNvSpPr txBox="1">
            <a:spLocks/>
          </p:cNvSpPr>
          <p:nvPr/>
        </p:nvSpPr>
        <p:spPr>
          <a:xfrm>
            <a:off x="458788" y="992188"/>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Aggregate functions are commonly used in SELECT clause, summarize per group:</a:t>
            </a:r>
          </a:p>
          <a:p>
            <a:pPr lvl="0"/>
            <a:endParaRPr lang="en-US" kern="0" dirty="0">
              <a:solidFill>
                <a:srgbClr val="000000"/>
              </a:solidFill>
            </a:endParaRPr>
          </a:p>
          <a:p>
            <a:pPr lvl="0"/>
            <a:endParaRPr lang="en-US" kern="0" dirty="0">
              <a:solidFill>
                <a:srgbClr val="000000"/>
              </a:solidFill>
            </a:endParaRPr>
          </a:p>
          <a:p>
            <a:pPr marL="0" lvl="0" indent="0">
              <a:buNone/>
            </a:pPr>
            <a:endParaRPr lang="en-US" kern="0" dirty="0">
              <a:solidFill>
                <a:srgbClr val="000000"/>
              </a:solidFill>
            </a:endParaRPr>
          </a:p>
          <a:p>
            <a:pPr lvl="0"/>
            <a:r>
              <a:rPr lang="en-US" kern="0" dirty="0">
                <a:solidFill>
                  <a:srgbClr val="000000"/>
                </a:solidFill>
              </a:rPr>
              <a:t>Aggregate functions may refer to any columns, not just those in GROUP BY clause</a:t>
            </a:r>
          </a:p>
          <a:p>
            <a:pPr lvl="0"/>
            <a:endParaRPr lang="en-GB" kern="0" dirty="0">
              <a:solidFill>
                <a:srgbClr val="000000"/>
              </a:solidFill>
            </a:endParaRPr>
          </a:p>
          <a:p>
            <a:pPr lvl="0"/>
            <a:endParaRPr lang="en-US" kern="0" dirty="0">
              <a:solidFill>
                <a:srgbClr val="000000"/>
              </a:solidFill>
            </a:endParaRPr>
          </a:p>
          <a:p>
            <a:pPr lvl="0"/>
            <a:endParaRPr lang="en-US" kern="0" dirty="0">
              <a:solidFill>
                <a:srgbClr val="000000"/>
              </a:solidFill>
            </a:endParaRPr>
          </a:p>
        </p:txBody>
      </p:sp>
      <p:sp>
        <p:nvSpPr>
          <p:cNvPr id="5" name="AutoShape 3"/>
          <p:cNvSpPr>
            <a:spLocks noChangeArrowheads="1"/>
          </p:cNvSpPr>
          <p:nvPr/>
        </p:nvSpPr>
        <p:spPr bwMode="auto">
          <a:xfrm>
            <a:off x="811762" y="4373778"/>
            <a:ext cx="7236863" cy="132343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GB" sz="2000" b="1" dirty="0">
                <a:solidFill>
                  <a:srgbClr val="0000FF"/>
                </a:solidFill>
                <a:latin typeface="Lucida Sans Unicode" panose="020B0602030504020204" pitchFamily="34" charset="0"/>
                <a:cs typeface="Lucida Sans Unicode" panose="020B0602030504020204" pitchFamily="34" charset="0"/>
              </a:rPr>
              <a:t>SELECT</a:t>
            </a:r>
            <a:r>
              <a:rPr lang="en-GB" sz="2000" b="1" dirty="0">
                <a:solidFill>
                  <a:prstClr val="black"/>
                </a:solidFill>
                <a:latin typeface="Lucida Sans Unicode" panose="020B0602030504020204" pitchFamily="34" charset="0"/>
                <a:cs typeface="Lucida Sans Unicode" panose="020B0602030504020204" pitchFamily="34" charset="0"/>
              </a:rPr>
              <a:t> productid</a:t>
            </a:r>
            <a:r>
              <a:rPr lang="en-GB" sz="2000" b="1" dirty="0">
                <a:solidFill>
                  <a:srgbClr val="808080"/>
                </a:solidFill>
                <a:latin typeface="Lucida Sans Unicode" panose="020B0602030504020204" pitchFamily="34" charset="0"/>
                <a:cs typeface="Lucida Sans Unicode" panose="020B0602030504020204" pitchFamily="34" charset="0"/>
              </a:rPr>
              <a:t>,</a:t>
            </a:r>
            <a:r>
              <a:rPr lang="en-GB" sz="2000" b="1" dirty="0">
                <a:solidFill>
                  <a:prstClr val="black"/>
                </a:solidFill>
                <a:latin typeface="Lucida Sans Unicode" panose="020B0602030504020204" pitchFamily="34" charset="0"/>
                <a:cs typeface="Lucida Sans Unicode" panose="020B0602030504020204" pitchFamily="34" charset="0"/>
              </a:rPr>
              <a:t> </a:t>
            </a:r>
            <a:r>
              <a:rPr lang="en-GB" sz="2000" b="1" dirty="0">
                <a:solidFill>
                  <a:srgbClr val="FF00FF"/>
                </a:solidFill>
                <a:latin typeface="Lucida Sans Unicode" panose="020B0602030504020204" pitchFamily="34" charset="0"/>
                <a:cs typeface="Lucida Sans Unicode" panose="020B0602030504020204" pitchFamily="34" charset="0"/>
              </a:rPr>
              <a:t>MAX</a:t>
            </a:r>
            <a:r>
              <a:rPr lang="en-GB" sz="2000" b="1" dirty="0">
                <a:solidFill>
                  <a:srgbClr val="808080"/>
                </a:solidFill>
                <a:latin typeface="Lucida Sans Unicode" panose="020B0602030504020204" pitchFamily="34" charset="0"/>
                <a:cs typeface="Lucida Sans Unicode" panose="020B0602030504020204" pitchFamily="34" charset="0"/>
              </a:rPr>
              <a:t>(</a:t>
            </a:r>
            <a:r>
              <a:rPr lang="en-GB" sz="2000" b="1" dirty="0">
                <a:solidFill>
                  <a:prstClr val="black"/>
                </a:solidFill>
                <a:latin typeface="Lucida Sans Unicode" panose="020B0602030504020204" pitchFamily="34" charset="0"/>
                <a:cs typeface="Lucida Sans Unicode" panose="020B0602030504020204" pitchFamily="34" charset="0"/>
              </a:rPr>
              <a:t>qty</a:t>
            </a:r>
            <a:r>
              <a:rPr lang="en-GB" sz="2000" b="1" dirty="0">
                <a:solidFill>
                  <a:srgbClr val="808080"/>
                </a:solidFill>
                <a:latin typeface="Lucida Sans Unicode" panose="020B0602030504020204" pitchFamily="34" charset="0"/>
                <a:cs typeface="Lucida Sans Unicode" panose="020B0602030504020204" pitchFamily="34" charset="0"/>
              </a:rPr>
              <a:t>)</a:t>
            </a:r>
            <a:r>
              <a:rPr lang="en-GB" sz="2000" b="1" dirty="0">
                <a:solidFill>
                  <a:prstClr val="black"/>
                </a:solidFill>
                <a:latin typeface="Lucida Sans Unicode" panose="020B0602030504020204" pitchFamily="34" charset="0"/>
                <a:cs typeface="Lucida Sans Unicode" panose="020B0602030504020204" pitchFamily="34" charset="0"/>
              </a:rPr>
              <a:t> </a:t>
            </a:r>
            <a:r>
              <a:rPr lang="en-GB" sz="2000" b="1" dirty="0">
                <a:solidFill>
                  <a:srgbClr val="0000FF"/>
                </a:solidFill>
                <a:latin typeface="Lucida Sans Unicode" panose="020B0602030504020204" pitchFamily="34" charset="0"/>
                <a:cs typeface="Lucida Sans Unicode" panose="020B0602030504020204" pitchFamily="34" charset="0"/>
              </a:rPr>
              <a:t>AS</a:t>
            </a:r>
            <a:r>
              <a:rPr lang="en-GB" sz="2000" b="1" dirty="0">
                <a:solidFill>
                  <a:prstClr val="black"/>
                </a:solidFill>
                <a:latin typeface="Lucida Sans Unicode" panose="020B0602030504020204" pitchFamily="34" charset="0"/>
                <a:cs typeface="Lucida Sans Unicode" panose="020B0602030504020204" pitchFamily="34" charset="0"/>
              </a:rPr>
              <a:t> largest_order</a:t>
            </a:r>
          </a:p>
          <a:p>
            <a:pPr lvl="0" fontAlgn="base">
              <a:spcBef>
                <a:spcPct val="0"/>
              </a:spcBef>
              <a:spcAft>
                <a:spcPct val="0"/>
              </a:spcAft>
            </a:pPr>
            <a:r>
              <a:rPr lang="en-US" sz="2000" b="1" dirty="0">
                <a:solidFill>
                  <a:srgbClr val="0000FF"/>
                </a:solidFill>
                <a:latin typeface="Lucida Sans Unicode" panose="020B0602030504020204" pitchFamily="34" charset="0"/>
                <a:cs typeface="Lucida Sans Unicode" panose="020B0602030504020204" pitchFamily="34" charset="0"/>
              </a:rPr>
              <a:t>FROM</a:t>
            </a:r>
            <a:r>
              <a:rPr lang="en-US" sz="2000" b="1" dirty="0">
                <a:solidFill>
                  <a:prstClr val="black"/>
                </a:solidFill>
                <a:latin typeface="Lucida Sans Unicode" panose="020B0602030504020204" pitchFamily="34" charset="0"/>
                <a:cs typeface="Lucida Sans Unicode" panose="020B0602030504020204" pitchFamily="34" charset="0"/>
              </a:rPr>
              <a:t> Sales</a:t>
            </a:r>
            <a:r>
              <a:rPr lang="en-US" sz="2000" b="1" dirty="0">
                <a:solidFill>
                  <a:srgbClr val="808080"/>
                </a:solidFill>
                <a:latin typeface="Lucida Sans Unicode" panose="020B0602030504020204" pitchFamily="34" charset="0"/>
                <a:cs typeface="Lucida Sans Unicode" panose="020B0602030504020204" pitchFamily="34" charset="0"/>
              </a:rPr>
              <a:t>.</a:t>
            </a:r>
            <a:r>
              <a:rPr lang="en-US" sz="2000" b="1" dirty="0">
                <a:solidFill>
                  <a:prstClr val="black"/>
                </a:solidFill>
                <a:latin typeface="Lucida Sans Unicode" panose="020B0602030504020204" pitchFamily="34" charset="0"/>
                <a:cs typeface="Lucida Sans Unicode" panose="020B0602030504020204" pitchFamily="34" charset="0"/>
              </a:rPr>
              <a:t>OrderDetails</a:t>
            </a:r>
          </a:p>
          <a:p>
            <a:pPr lvl="0" fontAlgn="base">
              <a:spcBef>
                <a:spcPct val="0"/>
              </a:spcBef>
              <a:spcAft>
                <a:spcPct val="0"/>
              </a:spcAft>
            </a:pPr>
            <a:r>
              <a:rPr lang="en-US" sz="2000" b="1" dirty="0">
                <a:solidFill>
                  <a:srgbClr val="0000FF"/>
                </a:solidFill>
                <a:latin typeface="Lucida Sans Unicode" panose="020B0602030504020204" pitchFamily="34" charset="0"/>
                <a:cs typeface="Lucida Sans Unicode" panose="020B0602030504020204" pitchFamily="34" charset="0"/>
              </a:rPr>
              <a:t>GROUP</a:t>
            </a:r>
            <a:r>
              <a:rPr lang="en-US" sz="2000" b="1" dirty="0">
                <a:solidFill>
                  <a:prstClr val="black"/>
                </a:solidFill>
                <a:latin typeface="Lucida Sans Unicode" panose="020B0602030504020204" pitchFamily="34" charset="0"/>
                <a:cs typeface="Lucida Sans Unicode" panose="020B0602030504020204" pitchFamily="34" charset="0"/>
              </a:rPr>
              <a:t> </a:t>
            </a:r>
            <a:r>
              <a:rPr lang="en-US" sz="2000" b="1" dirty="0">
                <a:solidFill>
                  <a:srgbClr val="0000FF"/>
                </a:solidFill>
                <a:latin typeface="Lucida Sans Unicode" panose="020B0602030504020204" pitchFamily="34" charset="0"/>
                <a:cs typeface="Lucida Sans Unicode" panose="020B0602030504020204" pitchFamily="34" charset="0"/>
              </a:rPr>
              <a:t>BY</a:t>
            </a:r>
            <a:r>
              <a:rPr lang="en-US" sz="2000" b="1" dirty="0">
                <a:solidFill>
                  <a:prstClr val="black"/>
                </a:solidFill>
                <a:latin typeface="Lucida Sans Unicode" panose="020B0602030504020204" pitchFamily="34" charset="0"/>
                <a:cs typeface="Lucida Sans Unicode" panose="020B0602030504020204" pitchFamily="34" charset="0"/>
              </a:rPr>
              <a:t> productid</a:t>
            </a:r>
            <a:r>
              <a:rPr lang="en-US" sz="2000" b="1" dirty="0">
                <a:solidFill>
                  <a:srgbClr val="808080"/>
                </a:solidFill>
                <a:latin typeface="Lucida Sans Unicode" panose="020B0602030504020204" pitchFamily="34" charset="0"/>
                <a:cs typeface="Lucida Sans Unicode" panose="020B0602030504020204" pitchFamily="34" charset="0"/>
              </a:rPr>
              <a:t>;</a:t>
            </a:r>
            <a:endParaRPr lang="en-US" sz="2000" b="1" dirty="0">
              <a:solidFill>
                <a:prstClr val="black"/>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endParaRPr lang="en-US" sz="2000" b="1" dirty="0">
              <a:solidFill>
                <a:prstClr val="black"/>
              </a:solidFill>
              <a:latin typeface="Consolas" panose="020B0609020204030204" pitchFamily="49" charset="0"/>
              <a:cs typeface="Arial" charset="0"/>
            </a:endParaRPr>
          </a:p>
        </p:txBody>
      </p:sp>
      <p:sp>
        <p:nvSpPr>
          <p:cNvPr id="6" name="AutoShape 3"/>
          <p:cNvSpPr>
            <a:spLocks noChangeArrowheads="1"/>
          </p:cNvSpPr>
          <p:nvPr/>
        </p:nvSpPr>
        <p:spPr bwMode="auto">
          <a:xfrm>
            <a:off x="811762" y="2043186"/>
            <a:ext cx="7236863" cy="1015663"/>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GB" sz="2000" b="1" dirty="0">
                <a:solidFill>
                  <a:srgbClr val="0000FF"/>
                </a:solidFill>
                <a:latin typeface="Lucida Sans Unicode" panose="020B0602030504020204" pitchFamily="34" charset="0"/>
                <a:cs typeface="Lucida Sans Unicode" panose="020B0602030504020204" pitchFamily="34" charset="0"/>
              </a:rPr>
              <a:t>SELECT</a:t>
            </a:r>
            <a:r>
              <a:rPr lang="en-GB" sz="2000" b="1" dirty="0">
                <a:solidFill>
                  <a:prstClr val="black"/>
                </a:solidFill>
                <a:latin typeface="Lucida Sans Unicode" panose="020B0602030504020204" pitchFamily="34" charset="0"/>
                <a:cs typeface="Lucida Sans Unicode" panose="020B0602030504020204" pitchFamily="34" charset="0"/>
              </a:rPr>
              <a:t> custid</a:t>
            </a:r>
            <a:r>
              <a:rPr lang="en-GB" sz="2000" b="1" dirty="0">
                <a:solidFill>
                  <a:srgbClr val="808080"/>
                </a:solidFill>
                <a:latin typeface="Lucida Sans Unicode" panose="020B0602030504020204" pitchFamily="34" charset="0"/>
                <a:cs typeface="Lucida Sans Unicode" panose="020B0602030504020204" pitchFamily="34" charset="0"/>
              </a:rPr>
              <a:t>,</a:t>
            </a:r>
            <a:r>
              <a:rPr lang="en-GB" sz="2000" b="1" dirty="0">
                <a:solidFill>
                  <a:prstClr val="black"/>
                </a:solidFill>
                <a:latin typeface="Lucida Sans Unicode" panose="020B0602030504020204" pitchFamily="34" charset="0"/>
                <a:cs typeface="Lucida Sans Unicode" panose="020B0602030504020204" pitchFamily="34" charset="0"/>
              </a:rPr>
              <a:t> </a:t>
            </a:r>
            <a:r>
              <a:rPr lang="en-GB" sz="2000" b="1" dirty="0">
                <a:solidFill>
                  <a:srgbClr val="FF00FF"/>
                </a:solidFill>
                <a:latin typeface="Lucida Sans Unicode" panose="020B0602030504020204" pitchFamily="34" charset="0"/>
                <a:cs typeface="Lucida Sans Unicode" panose="020B0602030504020204" pitchFamily="34" charset="0"/>
              </a:rPr>
              <a:t>COUNT</a:t>
            </a:r>
            <a:r>
              <a:rPr lang="en-GB" sz="2000" b="1" dirty="0">
                <a:solidFill>
                  <a:srgbClr val="808080"/>
                </a:solidFill>
                <a:latin typeface="Lucida Sans Unicode" panose="020B0602030504020204" pitchFamily="34" charset="0"/>
                <a:cs typeface="Lucida Sans Unicode" panose="020B0602030504020204" pitchFamily="34" charset="0"/>
              </a:rPr>
              <a:t>(*)</a:t>
            </a:r>
            <a:r>
              <a:rPr lang="en-GB" sz="2000" b="1" dirty="0">
                <a:solidFill>
                  <a:prstClr val="black"/>
                </a:solidFill>
                <a:latin typeface="Lucida Sans Unicode" panose="020B0602030504020204" pitchFamily="34" charset="0"/>
                <a:cs typeface="Lucida Sans Unicode" panose="020B0602030504020204" pitchFamily="34" charset="0"/>
              </a:rPr>
              <a:t> </a:t>
            </a:r>
            <a:r>
              <a:rPr lang="en-GB" sz="2000" b="1" dirty="0">
                <a:solidFill>
                  <a:srgbClr val="0000FF"/>
                </a:solidFill>
                <a:latin typeface="Lucida Sans Unicode" panose="020B0602030504020204" pitchFamily="34" charset="0"/>
                <a:cs typeface="Lucida Sans Unicode" panose="020B0602030504020204" pitchFamily="34" charset="0"/>
              </a:rPr>
              <a:t>AS</a:t>
            </a:r>
            <a:r>
              <a:rPr lang="en-GB" sz="2000" b="1" dirty="0">
                <a:solidFill>
                  <a:prstClr val="black"/>
                </a:solidFill>
                <a:latin typeface="Lucida Sans Unicode" panose="020B0602030504020204" pitchFamily="34" charset="0"/>
                <a:cs typeface="Lucida Sans Unicode" panose="020B0602030504020204" pitchFamily="34" charset="0"/>
              </a:rPr>
              <a:t> cnt</a:t>
            </a:r>
          </a:p>
          <a:p>
            <a:pPr lvl="0" fontAlgn="base">
              <a:spcBef>
                <a:spcPct val="0"/>
              </a:spcBef>
              <a:spcAft>
                <a:spcPct val="0"/>
              </a:spcAft>
            </a:pPr>
            <a:r>
              <a:rPr lang="en-US" sz="2000" b="1" dirty="0">
                <a:solidFill>
                  <a:srgbClr val="0000FF"/>
                </a:solidFill>
                <a:latin typeface="Lucida Sans Unicode" panose="020B0602030504020204" pitchFamily="34" charset="0"/>
                <a:cs typeface="Lucida Sans Unicode" panose="020B0602030504020204" pitchFamily="34" charset="0"/>
              </a:rPr>
              <a:t>FROM</a:t>
            </a:r>
            <a:r>
              <a:rPr lang="en-US" sz="2000" b="1" dirty="0">
                <a:solidFill>
                  <a:prstClr val="black"/>
                </a:solidFill>
                <a:latin typeface="Lucida Sans Unicode" panose="020B0602030504020204" pitchFamily="34" charset="0"/>
                <a:cs typeface="Lucida Sans Unicode" panose="020B0602030504020204" pitchFamily="34" charset="0"/>
              </a:rPr>
              <a:t> Sales</a:t>
            </a:r>
            <a:r>
              <a:rPr lang="en-US" sz="2000" b="1" dirty="0">
                <a:solidFill>
                  <a:srgbClr val="808080"/>
                </a:solidFill>
                <a:latin typeface="Lucida Sans Unicode" panose="020B0602030504020204" pitchFamily="34" charset="0"/>
                <a:cs typeface="Lucida Sans Unicode" panose="020B0602030504020204" pitchFamily="34" charset="0"/>
              </a:rPr>
              <a:t>.</a:t>
            </a:r>
            <a:r>
              <a:rPr lang="en-US" sz="2000" b="1" dirty="0">
                <a:solidFill>
                  <a:prstClr val="black"/>
                </a:solidFill>
                <a:latin typeface="Lucida Sans Unicode" panose="020B0602030504020204" pitchFamily="34" charset="0"/>
                <a:cs typeface="Lucida Sans Unicode" panose="020B0602030504020204" pitchFamily="34" charset="0"/>
              </a:rPr>
              <a:t>Orders</a:t>
            </a:r>
          </a:p>
          <a:p>
            <a:pPr lvl="0" fontAlgn="base">
              <a:spcBef>
                <a:spcPct val="0"/>
              </a:spcBef>
              <a:spcAft>
                <a:spcPct val="0"/>
              </a:spcAft>
            </a:pPr>
            <a:r>
              <a:rPr lang="en-US" sz="2000" b="1" dirty="0">
                <a:solidFill>
                  <a:srgbClr val="0000FF"/>
                </a:solidFill>
                <a:latin typeface="Lucida Sans Unicode" panose="020B0602030504020204" pitchFamily="34" charset="0"/>
                <a:cs typeface="Lucida Sans Unicode" panose="020B0602030504020204" pitchFamily="34" charset="0"/>
              </a:rPr>
              <a:t>GROUP</a:t>
            </a:r>
            <a:r>
              <a:rPr lang="en-US" sz="2000" b="1" dirty="0">
                <a:solidFill>
                  <a:prstClr val="black"/>
                </a:solidFill>
                <a:latin typeface="Lucida Sans Unicode" panose="020B0602030504020204" pitchFamily="34" charset="0"/>
                <a:cs typeface="Lucida Sans Unicode" panose="020B0602030504020204" pitchFamily="34" charset="0"/>
              </a:rPr>
              <a:t> </a:t>
            </a:r>
            <a:r>
              <a:rPr lang="en-US" sz="2000" b="1" dirty="0">
                <a:solidFill>
                  <a:srgbClr val="0000FF"/>
                </a:solidFill>
                <a:latin typeface="Lucida Sans Unicode" panose="020B0602030504020204" pitchFamily="34" charset="0"/>
                <a:cs typeface="Lucida Sans Unicode" panose="020B0602030504020204" pitchFamily="34" charset="0"/>
              </a:rPr>
              <a:t>BY</a:t>
            </a:r>
            <a:r>
              <a:rPr lang="en-US" sz="2000" b="1" dirty="0">
                <a:solidFill>
                  <a:prstClr val="black"/>
                </a:solidFill>
                <a:latin typeface="Lucida Sans Unicode" panose="020B0602030504020204" pitchFamily="34" charset="0"/>
                <a:cs typeface="Lucida Sans Unicode" panose="020B0602030504020204" pitchFamily="34" charset="0"/>
              </a:rPr>
              <a:t> custid</a:t>
            </a:r>
            <a:r>
              <a:rPr lang="en-US" sz="2000" b="1"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02039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569c8e3c-a572-41be-a65e-4e3ab31f1b4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GROUP BY</a:t>
            </a:r>
            <a:endParaRPr lang="en-GB" dirty="0"/>
          </a:p>
        </p:txBody>
      </p:sp>
      <p:sp>
        <p:nvSpPr>
          <p:cNvPr id="3" name="Text Placeholder 2"/>
          <p:cNvSpPr>
            <a:spLocks noGrp="1"/>
          </p:cNvSpPr>
          <p:nvPr>
            <p:ph type="body" idx="1"/>
          </p:nvPr>
        </p:nvSpPr>
        <p:spPr/>
        <p:txBody>
          <a:bodyPr/>
          <a:lstStyle/>
          <a:p>
            <a:pPr marL="0" indent="0">
              <a:buNone/>
            </a:pPr>
            <a:r>
              <a:rPr lang="en-GB" dirty="0"/>
              <a:t>In this demonstration, you will see how to:</a:t>
            </a:r>
          </a:p>
          <a:p>
            <a:r>
              <a:rPr lang="en-GB" dirty="0"/>
              <a:t>Use the GROUP BY clause</a:t>
            </a:r>
          </a:p>
          <a:p>
            <a:endParaRPr lang="en-GB" dirty="0"/>
          </a:p>
        </p:txBody>
      </p:sp>
    </p:spTree>
    <p:extLst>
      <p:ext uri="{BB962C8B-B14F-4D97-AF65-F5344CB8AC3E}">
        <p14:creationId xmlns:p14="http://schemas.microsoft.com/office/powerpoint/2010/main" val="378579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Filtering Groups with HAVING</a:t>
            </a:r>
            <a:endParaRPr lang="en-GB" dirty="0"/>
          </a:p>
        </p:txBody>
      </p:sp>
      <p:sp>
        <p:nvSpPr>
          <p:cNvPr id="3" name="Text Placeholder 2"/>
          <p:cNvSpPr>
            <a:spLocks noGrp="1"/>
          </p:cNvSpPr>
          <p:nvPr>
            <p:ph type="body" idx="1"/>
          </p:nvPr>
        </p:nvSpPr>
        <p:spPr/>
        <p:txBody>
          <a:bodyPr/>
          <a:lstStyle/>
          <a:p>
            <a:r>
              <a:rPr lang="en-GB" dirty="0" smtClean="0"/>
              <a:t>Filtering Grouped Data Using the HAVING Clause
Compare HAVING to WHERE
Demonstration: Filtering Groups with HAVING</a:t>
            </a:r>
            <a:endParaRPr lang="en-GB" dirty="0"/>
          </a:p>
        </p:txBody>
      </p:sp>
    </p:spTree>
    <p:extLst>
      <p:ext uri="{BB962C8B-B14F-4D97-AF65-F5344CB8AC3E}">
        <p14:creationId xmlns:p14="http://schemas.microsoft.com/office/powerpoint/2010/main" val="85137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Filtering Grouped Data Using the HAVING Clause</a:t>
            </a:r>
            <a:endParaRPr lang="en-GB" dirty="0"/>
          </a:p>
        </p:txBody>
      </p:sp>
      <p:sp>
        <p:nvSpPr>
          <p:cNvPr id="4" name="Content Placeholder 2"/>
          <p:cNvSpPr txBox="1">
            <a:spLocks/>
          </p:cNvSpPr>
          <p:nvPr/>
        </p:nvSpPr>
        <p:spPr>
          <a:xfrm>
            <a:off x="458788" y="992188"/>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HAVING clause provides a search condition that each group must satisfy</a:t>
            </a:r>
          </a:p>
          <a:p>
            <a:pPr lvl="0"/>
            <a:r>
              <a:rPr lang="en-US" kern="0" dirty="0">
                <a:solidFill>
                  <a:srgbClr val="000000"/>
                </a:solidFill>
              </a:rPr>
              <a:t>HAVING clause is processed after GROUP BY</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p:txBody>
      </p:sp>
      <p:sp>
        <p:nvSpPr>
          <p:cNvPr id="5" name="AutoShape 3"/>
          <p:cNvSpPr>
            <a:spLocks noChangeArrowheads="1"/>
          </p:cNvSpPr>
          <p:nvPr/>
        </p:nvSpPr>
        <p:spPr bwMode="auto">
          <a:xfrm>
            <a:off x="881350" y="2680524"/>
            <a:ext cx="6906637" cy="1569660"/>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GB" sz="2400" dirty="0">
                <a:solidFill>
                  <a:srgbClr val="0000FF"/>
                </a:solidFill>
                <a:latin typeface="Lucida Sans Unicode" panose="020B0602030504020204" pitchFamily="34" charset="0"/>
                <a:cs typeface="Lucida Sans Unicode" panose="020B0602030504020204" pitchFamily="34" charset="0"/>
              </a:rPr>
              <a:t>SELECT</a:t>
            </a:r>
            <a:r>
              <a:rPr lang="en-GB" sz="2400" dirty="0">
                <a:solidFill>
                  <a:prstClr val="black"/>
                </a:solidFill>
                <a:latin typeface="Lucida Sans Unicode" panose="020B0602030504020204" pitchFamily="34" charset="0"/>
                <a:cs typeface="Lucida Sans Unicode" panose="020B0602030504020204" pitchFamily="34" charset="0"/>
              </a:rPr>
              <a:t> custid</a:t>
            </a:r>
            <a:r>
              <a:rPr lang="en-GB" sz="2400" dirty="0">
                <a:solidFill>
                  <a:srgbClr val="808080"/>
                </a:solidFill>
                <a:latin typeface="Lucida Sans Unicode" panose="020B0602030504020204" pitchFamily="34" charset="0"/>
                <a:cs typeface="Lucida Sans Unicode" panose="020B0602030504020204" pitchFamily="34" charset="0"/>
              </a:rPr>
              <a:t>,</a:t>
            </a:r>
            <a:r>
              <a:rPr lang="en-GB" sz="2400" dirty="0">
                <a:solidFill>
                  <a:prstClr val="black"/>
                </a:solidFill>
                <a:latin typeface="Lucida Sans Unicode" panose="020B0602030504020204" pitchFamily="34" charset="0"/>
                <a:cs typeface="Lucida Sans Unicode" panose="020B0602030504020204" pitchFamily="34" charset="0"/>
              </a:rPr>
              <a:t> </a:t>
            </a:r>
            <a:r>
              <a:rPr lang="en-GB" sz="2400" dirty="0">
                <a:solidFill>
                  <a:srgbClr val="FF00FF"/>
                </a:solidFill>
                <a:latin typeface="Lucida Sans Unicode" panose="020B0602030504020204" pitchFamily="34" charset="0"/>
                <a:cs typeface="Lucida Sans Unicode" panose="020B0602030504020204" pitchFamily="34" charset="0"/>
              </a:rPr>
              <a:t>COUNT</a:t>
            </a:r>
            <a:r>
              <a:rPr lang="en-GB" sz="2400" dirty="0">
                <a:solidFill>
                  <a:srgbClr val="808080"/>
                </a:solidFill>
                <a:latin typeface="Lucida Sans Unicode" panose="020B0602030504020204" pitchFamily="34" charset="0"/>
                <a:cs typeface="Lucida Sans Unicode" panose="020B0602030504020204" pitchFamily="34" charset="0"/>
              </a:rPr>
              <a:t>(*)</a:t>
            </a:r>
            <a:r>
              <a:rPr lang="en-GB" sz="2400" dirty="0">
                <a:solidFill>
                  <a:prstClr val="black"/>
                </a:solidFill>
                <a:latin typeface="Lucida Sans Unicode" panose="020B0602030504020204" pitchFamily="34" charset="0"/>
                <a:cs typeface="Lucida Sans Unicode" panose="020B0602030504020204" pitchFamily="34" charset="0"/>
              </a:rPr>
              <a:t> </a:t>
            </a:r>
            <a:r>
              <a:rPr lang="en-GB" sz="2400" dirty="0">
                <a:solidFill>
                  <a:srgbClr val="0000FF"/>
                </a:solidFill>
                <a:latin typeface="Lucida Sans Unicode" panose="020B0602030504020204" pitchFamily="34" charset="0"/>
                <a:cs typeface="Lucida Sans Unicode" panose="020B0602030504020204" pitchFamily="34" charset="0"/>
              </a:rPr>
              <a:t>AS</a:t>
            </a:r>
            <a:r>
              <a:rPr lang="en-GB" sz="2400" dirty="0">
                <a:solidFill>
                  <a:prstClr val="black"/>
                </a:solidFill>
                <a:latin typeface="Lucida Sans Unicode" panose="020B0602030504020204" pitchFamily="34" charset="0"/>
                <a:cs typeface="Lucida Sans Unicode" panose="020B0602030504020204" pitchFamily="34" charset="0"/>
              </a:rPr>
              <a:t> count_orders</a:t>
            </a:r>
          </a:p>
          <a:p>
            <a:pPr lvl="0" fontAlgn="base">
              <a:spcBef>
                <a:spcPct val="0"/>
              </a:spcBef>
              <a:spcAft>
                <a:spcPct val="0"/>
              </a:spcAft>
            </a:pPr>
            <a:r>
              <a:rPr lang="en-US" sz="2400" dirty="0">
                <a:solidFill>
                  <a:srgbClr val="0000FF"/>
                </a:solidFill>
                <a:latin typeface="Lucida Sans Unicode" panose="020B0602030504020204" pitchFamily="34" charset="0"/>
                <a:cs typeface="Lucida Sans Unicode" panose="020B0602030504020204" pitchFamily="34" charset="0"/>
              </a:rPr>
              <a:t>FROM</a:t>
            </a:r>
            <a:r>
              <a:rPr lang="en-US" sz="2400" dirty="0">
                <a:solidFill>
                  <a:prstClr val="black"/>
                </a:solidFill>
                <a:latin typeface="Lucida Sans Unicode" panose="020B0602030504020204" pitchFamily="34" charset="0"/>
                <a:cs typeface="Lucida Sans Unicode" panose="020B0602030504020204" pitchFamily="34" charset="0"/>
              </a:rPr>
              <a:t> Sales</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Orders</a:t>
            </a:r>
          </a:p>
          <a:p>
            <a:pPr lvl="0" fontAlgn="base">
              <a:spcBef>
                <a:spcPct val="0"/>
              </a:spcBef>
              <a:spcAft>
                <a:spcPct val="0"/>
              </a:spcAft>
            </a:pPr>
            <a:r>
              <a:rPr lang="en-US" sz="2400" dirty="0">
                <a:solidFill>
                  <a:srgbClr val="0000FF"/>
                </a:solidFill>
                <a:latin typeface="Lucida Sans Unicode" panose="020B0602030504020204" pitchFamily="34" charset="0"/>
                <a:cs typeface="Lucida Sans Unicode" panose="020B0602030504020204" pitchFamily="34" charset="0"/>
              </a:rPr>
              <a:t>GROUP</a:t>
            </a:r>
            <a:r>
              <a:rPr lang="en-US" sz="2400" dirty="0">
                <a:solidFill>
                  <a:prstClr val="black"/>
                </a:solidFill>
                <a:latin typeface="Lucida Sans Unicode" panose="020B0602030504020204" pitchFamily="34" charset="0"/>
                <a:cs typeface="Lucida Sans Unicode" panose="020B0602030504020204" pitchFamily="34" charset="0"/>
              </a:rPr>
              <a:t> </a:t>
            </a:r>
            <a:r>
              <a:rPr lang="en-US" sz="2400" dirty="0">
                <a:solidFill>
                  <a:srgbClr val="0000FF"/>
                </a:solidFill>
                <a:latin typeface="Lucida Sans Unicode" panose="020B0602030504020204" pitchFamily="34" charset="0"/>
                <a:cs typeface="Lucida Sans Unicode" panose="020B0602030504020204" pitchFamily="34" charset="0"/>
              </a:rPr>
              <a:t>BY</a:t>
            </a:r>
            <a:r>
              <a:rPr lang="en-US" sz="2400" dirty="0">
                <a:solidFill>
                  <a:prstClr val="black"/>
                </a:solidFill>
                <a:latin typeface="Lucida Sans Unicode" panose="020B0602030504020204" pitchFamily="34" charset="0"/>
                <a:cs typeface="Lucida Sans Unicode" panose="020B0602030504020204" pitchFamily="34" charset="0"/>
              </a:rPr>
              <a:t> custid</a:t>
            </a:r>
          </a:p>
          <a:p>
            <a:pPr lvl="0" fontAlgn="base">
              <a:spcBef>
                <a:spcPct val="0"/>
              </a:spcBef>
              <a:spcAft>
                <a:spcPct val="0"/>
              </a:spcAft>
            </a:pPr>
            <a:r>
              <a:rPr lang="en-US" sz="2400" dirty="0">
                <a:solidFill>
                  <a:srgbClr val="0000FF"/>
                </a:solidFill>
                <a:latin typeface="Lucida Sans Unicode" panose="020B0602030504020204" pitchFamily="34" charset="0"/>
                <a:cs typeface="Lucida Sans Unicode" panose="020B0602030504020204" pitchFamily="34" charset="0"/>
              </a:rPr>
              <a:t>HAVING</a:t>
            </a:r>
            <a:r>
              <a:rPr lang="en-US" sz="2400" dirty="0">
                <a:solidFill>
                  <a:prstClr val="black"/>
                </a:solidFill>
                <a:latin typeface="Lucida Sans Unicode" panose="020B0602030504020204" pitchFamily="34" charset="0"/>
                <a:cs typeface="Lucida Sans Unicode" panose="020B0602030504020204" pitchFamily="34" charset="0"/>
              </a:rPr>
              <a:t> </a:t>
            </a:r>
            <a:r>
              <a:rPr lang="en-US" sz="2400" dirty="0">
                <a:solidFill>
                  <a:srgbClr val="FF00FF"/>
                </a:solidFill>
                <a:latin typeface="Lucida Sans Unicode" panose="020B0602030504020204" pitchFamily="34" charset="0"/>
                <a:cs typeface="Lucida Sans Unicode" panose="020B0602030504020204" pitchFamily="34" charset="0"/>
              </a:rPr>
              <a:t>COUNT</a:t>
            </a:r>
            <a:r>
              <a:rPr lang="en-US" sz="2400" dirty="0">
                <a:solidFill>
                  <a:srgbClr val="808080"/>
                </a:solidFill>
                <a:latin typeface="Lucida Sans Unicode" panose="020B0602030504020204" pitchFamily="34" charset="0"/>
                <a:cs typeface="Lucida Sans Unicode" panose="020B0602030504020204" pitchFamily="34" charset="0"/>
              </a:rPr>
              <a:t>(*)</a:t>
            </a:r>
            <a:r>
              <a:rPr lang="en-US" sz="2400" dirty="0">
                <a:solidFill>
                  <a:prstClr val="black"/>
                </a:solidFill>
                <a:latin typeface="Lucida Sans Unicode" panose="020B0602030504020204" pitchFamily="34" charset="0"/>
                <a:cs typeface="Lucida Sans Unicode" panose="020B0602030504020204" pitchFamily="34" charset="0"/>
              </a:rPr>
              <a:t> </a:t>
            </a:r>
            <a:r>
              <a:rPr lang="en-US" sz="2400" dirty="0">
                <a:solidFill>
                  <a:srgbClr val="808080"/>
                </a:solidFill>
                <a:latin typeface="Lucida Sans Unicode" panose="020B0602030504020204" pitchFamily="34" charset="0"/>
                <a:cs typeface="Lucida Sans Unicode" panose="020B0602030504020204" pitchFamily="34" charset="0"/>
              </a:rPr>
              <a:t>&gt;</a:t>
            </a:r>
            <a:r>
              <a:rPr lang="en-US" sz="2400" dirty="0">
                <a:solidFill>
                  <a:prstClr val="black"/>
                </a:solidFill>
                <a:latin typeface="Lucida Sans Unicode" panose="020B0602030504020204" pitchFamily="34" charset="0"/>
                <a:cs typeface="Lucida Sans Unicode" panose="020B0602030504020204" pitchFamily="34" charset="0"/>
              </a:rPr>
              <a:t> 10</a:t>
            </a:r>
            <a:r>
              <a:rPr lang="en-US" sz="24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216321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Compare HAVING to WHERE</a:t>
            </a:r>
            <a:endParaRPr lang="en-GB" dirty="0"/>
          </a:p>
        </p:txBody>
      </p:sp>
      <p:sp>
        <p:nvSpPr>
          <p:cNvPr id="3" name="Text Placeholder 2"/>
          <p:cNvSpPr>
            <a:spLocks noGrp="1"/>
          </p:cNvSpPr>
          <p:nvPr>
            <p:ph type="body" idx="1"/>
          </p:nvPr>
        </p:nvSpPr>
        <p:spPr/>
        <p:txBody>
          <a:bodyPr/>
          <a:lstStyle/>
          <a:p>
            <a:r>
              <a:rPr lang="en-GB" dirty="0"/>
              <a:t>Using a COUNT(*) expression in a HAVING clause is useful to solve common business problems:</a:t>
            </a:r>
          </a:p>
          <a:p>
            <a:r>
              <a:rPr lang="en-GB" dirty="0"/>
              <a:t>Show only customers who have placed more than one order:</a:t>
            </a:r>
          </a:p>
          <a:p>
            <a:endParaRPr lang="en-GB" dirty="0"/>
          </a:p>
          <a:p>
            <a:endParaRPr lang="en-GB" dirty="0"/>
          </a:p>
          <a:p>
            <a:endParaRPr lang="en-GB" dirty="0"/>
          </a:p>
          <a:p>
            <a:r>
              <a:rPr lang="en-GB" dirty="0"/>
              <a:t>Show only products that appear on 10 or more orders</a:t>
            </a:r>
          </a:p>
        </p:txBody>
      </p:sp>
      <p:sp>
        <p:nvSpPr>
          <p:cNvPr id="5" name="AutoShape 3"/>
          <p:cNvSpPr>
            <a:spLocks noChangeArrowheads="1"/>
          </p:cNvSpPr>
          <p:nvPr/>
        </p:nvSpPr>
        <p:spPr bwMode="auto">
          <a:xfrm>
            <a:off x="834542" y="2819369"/>
            <a:ext cx="7063273" cy="1477328"/>
          </a:xfrm>
          <a:prstGeom prst="roundRect">
            <a:avLst>
              <a:gd name="adj" fmla="val 1375"/>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GB" dirty="0">
                <a:solidFill>
                  <a:srgbClr val="0000FF"/>
                </a:solidFill>
                <a:latin typeface="Lucida Sans Unicode" panose="020B0602030504020204" pitchFamily="34" charset="0"/>
                <a:cs typeface="Lucida Sans Unicode" panose="020B0602030504020204" pitchFamily="34" charset="0"/>
              </a:rPr>
              <a:t>SELECT</a:t>
            </a:r>
            <a:r>
              <a:rPr lang="en-GB" dirty="0">
                <a:solidFill>
                  <a:prstClr val="black"/>
                </a:solidFill>
                <a:latin typeface="Lucida Sans Unicode" panose="020B0602030504020204" pitchFamily="34" charset="0"/>
                <a:cs typeface="Lucida Sans Unicode" panose="020B0602030504020204" pitchFamily="34" charset="0"/>
              </a:rPr>
              <a:t> c</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custid</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 </a:t>
            </a:r>
            <a:r>
              <a:rPr lang="en-GB" dirty="0">
                <a:solidFill>
                  <a:srgbClr val="FF00FF"/>
                </a:solidFill>
                <a:latin typeface="Lucida Sans Unicode" panose="020B0602030504020204" pitchFamily="34" charset="0"/>
                <a:cs typeface="Lucida Sans Unicode" panose="020B0602030504020204" pitchFamily="34" charset="0"/>
              </a:rPr>
              <a:t>COUNT</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 </a:t>
            </a:r>
            <a:r>
              <a:rPr lang="en-GB" dirty="0">
                <a:solidFill>
                  <a:srgbClr val="0000FF"/>
                </a:solidFill>
                <a:latin typeface="Lucida Sans Unicode" panose="020B0602030504020204" pitchFamily="34" charset="0"/>
                <a:cs typeface="Lucida Sans Unicode" panose="020B0602030504020204" pitchFamily="34" charset="0"/>
              </a:rPr>
              <a:t>AS</a:t>
            </a:r>
            <a:r>
              <a:rPr lang="en-GB" dirty="0">
                <a:solidFill>
                  <a:prstClr val="black"/>
                </a:solidFill>
                <a:latin typeface="Lucida Sans Unicode" panose="020B0602030504020204" pitchFamily="34" charset="0"/>
                <a:cs typeface="Lucida Sans Unicode" panose="020B0602030504020204" pitchFamily="34" charset="0"/>
              </a:rPr>
              <a:t> cnt</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FROM</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Customers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c </a:t>
            </a:r>
          </a:p>
          <a:p>
            <a:pPr lvl="0" fontAlgn="base">
              <a:spcBef>
                <a:spcPct val="0"/>
              </a:spcBef>
              <a:spcAft>
                <a:spcPct val="0"/>
              </a:spcAft>
            </a:pPr>
            <a:r>
              <a:rPr lang="en-GB" dirty="0">
                <a:solidFill>
                  <a:srgbClr val="808080"/>
                </a:solidFill>
                <a:latin typeface="Lucida Sans Unicode" panose="020B0602030504020204" pitchFamily="34" charset="0"/>
                <a:cs typeface="Lucida Sans Unicode" panose="020B0602030504020204" pitchFamily="34" charset="0"/>
              </a:rPr>
              <a:t>JOIN</a:t>
            </a:r>
            <a:r>
              <a:rPr lang="en-GB" dirty="0">
                <a:solidFill>
                  <a:prstClr val="black"/>
                </a:solidFill>
                <a:latin typeface="Lucida Sans Unicode" panose="020B0602030504020204" pitchFamily="34" charset="0"/>
                <a:cs typeface="Lucida Sans Unicode" panose="020B0602030504020204" pitchFamily="34" charset="0"/>
              </a:rPr>
              <a:t> Sales</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Orders </a:t>
            </a:r>
            <a:r>
              <a:rPr lang="en-GB" dirty="0">
                <a:solidFill>
                  <a:srgbClr val="0000FF"/>
                </a:solidFill>
                <a:latin typeface="Lucida Sans Unicode" panose="020B0602030504020204" pitchFamily="34" charset="0"/>
                <a:cs typeface="Lucida Sans Unicode" panose="020B0602030504020204" pitchFamily="34" charset="0"/>
              </a:rPr>
              <a:t>AS</a:t>
            </a:r>
            <a:r>
              <a:rPr lang="en-GB" dirty="0">
                <a:solidFill>
                  <a:prstClr val="black"/>
                </a:solidFill>
                <a:latin typeface="Lucida Sans Unicode" panose="020B0602030504020204" pitchFamily="34" charset="0"/>
                <a:cs typeface="Lucida Sans Unicode" panose="020B0602030504020204" pitchFamily="34" charset="0"/>
              </a:rPr>
              <a:t> o </a:t>
            </a:r>
            <a:r>
              <a:rPr lang="en-GB" dirty="0">
                <a:solidFill>
                  <a:srgbClr val="0000FF"/>
                </a:solidFill>
                <a:latin typeface="Lucida Sans Unicode" panose="020B0602030504020204" pitchFamily="34" charset="0"/>
                <a:cs typeface="Lucida Sans Unicode" panose="020B0602030504020204" pitchFamily="34" charset="0"/>
              </a:rPr>
              <a:t>ON</a:t>
            </a:r>
            <a:r>
              <a:rPr lang="en-GB" dirty="0">
                <a:solidFill>
                  <a:prstClr val="black"/>
                </a:solidFill>
                <a:latin typeface="Lucida Sans Unicode" panose="020B0602030504020204" pitchFamily="34" charset="0"/>
                <a:cs typeface="Lucida Sans Unicode" panose="020B0602030504020204" pitchFamily="34" charset="0"/>
              </a:rPr>
              <a:t> c</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custid </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 o</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custid</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GROUP</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BY</a:t>
            </a:r>
            <a:r>
              <a:rPr lang="en-US" dirty="0">
                <a:solidFill>
                  <a:prstClr val="black"/>
                </a:solidFill>
                <a:latin typeface="Lucida Sans Unicode" panose="020B0602030504020204" pitchFamily="34" charset="0"/>
                <a:cs typeface="Lucida Sans Unicode" panose="020B0602030504020204" pitchFamily="34" charset="0"/>
              </a:rPr>
              <a:t> c</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custid</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HAVING</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COUNT</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808080"/>
                </a:solidFill>
                <a:latin typeface="Lucida Sans Unicode" panose="020B0602030504020204" pitchFamily="34" charset="0"/>
                <a:cs typeface="Lucida Sans Unicode" panose="020B0602030504020204" pitchFamily="34" charset="0"/>
              </a:rPr>
              <a:t>&gt;</a:t>
            </a:r>
            <a:r>
              <a:rPr lang="en-US" dirty="0">
                <a:solidFill>
                  <a:prstClr val="black"/>
                </a:solidFill>
                <a:latin typeface="Lucida Sans Unicode" panose="020B0602030504020204" pitchFamily="34" charset="0"/>
                <a:cs typeface="Lucida Sans Unicode" panose="020B0602030504020204" pitchFamily="34" charset="0"/>
              </a:rPr>
              <a:t> 1</a:t>
            </a:r>
            <a:r>
              <a:rPr lang="en-US" dirty="0">
                <a:solidFill>
                  <a:srgbClr val="808080"/>
                </a:solidFill>
                <a:latin typeface="Lucida Sans Unicode" panose="020B0602030504020204" pitchFamily="34" charset="0"/>
                <a:cs typeface="Lucida Sans Unicode" panose="020B0602030504020204" pitchFamily="34" charset="0"/>
              </a:rPr>
              <a:t>;</a:t>
            </a:r>
            <a:endParaRPr lang="en-US" dirty="0">
              <a:solidFill>
                <a:prstClr val="black"/>
              </a:solidFill>
              <a:latin typeface="Lucida Sans Unicode" panose="020B0602030504020204" pitchFamily="34" charset="0"/>
              <a:cs typeface="Lucida Sans Unicode" panose="020B0602030504020204" pitchFamily="34" charset="0"/>
            </a:endParaRPr>
          </a:p>
        </p:txBody>
      </p:sp>
      <p:sp>
        <p:nvSpPr>
          <p:cNvPr id="6" name="AutoShape 3"/>
          <p:cNvSpPr>
            <a:spLocks noChangeArrowheads="1"/>
          </p:cNvSpPr>
          <p:nvPr/>
        </p:nvSpPr>
        <p:spPr bwMode="auto">
          <a:xfrm>
            <a:off x="834542" y="5249946"/>
            <a:ext cx="7063273" cy="1477328"/>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GB" dirty="0">
                <a:solidFill>
                  <a:srgbClr val="0000FF"/>
                </a:solidFill>
                <a:latin typeface="Lucida Sans Unicode" panose="020B0602030504020204" pitchFamily="34" charset="0"/>
                <a:cs typeface="Lucida Sans Unicode" panose="020B0602030504020204" pitchFamily="34" charset="0"/>
              </a:rPr>
              <a:t>SELECT</a:t>
            </a:r>
            <a:r>
              <a:rPr lang="en-GB" dirty="0">
                <a:solidFill>
                  <a:prstClr val="black"/>
                </a:solidFill>
                <a:latin typeface="Lucida Sans Unicode" panose="020B0602030504020204" pitchFamily="34" charset="0"/>
                <a:cs typeface="Lucida Sans Unicode" panose="020B0602030504020204" pitchFamily="34" charset="0"/>
              </a:rPr>
              <a:t> p</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productid</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 </a:t>
            </a:r>
            <a:r>
              <a:rPr lang="en-GB" dirty="0">
                <a:solidFill>
                  <a:srgbClr val="FF00FF"/>
                </a:solidFill>
                <a:latin typeface="Lucida Sans Unicode" panose="020B0602030504020204" pitchFamily="34" charset="0"/>
                <a:cs typeface="Lucida Sans Unicode" panose="020B0602030504020204" pitchFamily="34" charset="0"/>
              </a:rPr>
              <a:t>COUNT</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 </a:t>
            </a:r>
            <a:r>
              <a:rPr lang="en-GB" dirty="0">
                <a:solidFill>
                  <a:srgbClr val="0000FF"/>
                </a:solidFill>
                <a:latin typeface="Lucida Sans Unicode" panose="020B0602030504020204" pitchFamily="34" charset="0"/>
                <a:cs typeface="Lucida Sans Unicode" panose="020B0602030504020204" pitchFamily="34" charset="0"/>
              </a:rPr>
              <a:t>AS</a:t>
            </a:r>
            <a:r>
              <a:rPr lang="en-GB" dirty="0">
                <a:solidFill>
                  <a:prstClr val="black"/>
                </a:solidFill>
                <a:latin typeface="Lucida Sans Unicode" panose="020B0602030504020204" pitchFamily="34" charset="0"/>
                <a:cs typeface="Lucida Sans Unicode" panose="020B0602030504020204" pitchFamily="34" charset="0"/>
              </a:rPr>
              <a:t> cnt</a:t>
            </a:r>
          </a:p>
          <a:p>
            <a:pPr lvl="0" fontAlgn="base">
              <a:spcBef>
                <a:spcPct val="0"/>
              </a:spcBef>
              <a:spcAft>
                <a:spcPct val="0"/>
              </a:spcAft>
            </a:pPr>
            <a:r>
              <a:rPr lang="en-GB" dirty="0">
                <a:solidFill>
                  <a:srgbClr val="0000FF"/>
                </a:solidFill>
                <a:latin typeface="Lucida Sans Unicode" panose="020B0602030504020204" pitchFamily="34" charset="0"/>
                <a:cs typeface="Lucida Sans Unicode" panose="020B0602030504020204" pitchFamily="34" charset="0"/>
              </a:rPr>
              <a:t>FROM</a:t>
            </a:r>
            <a:r>
              <a:rPr lang="en-GB" dirty="0">
                <a:solidFill>
                  <a:prstClr val="black"/>
                </a:solidFill>
                <a:latin typeface="Lucida Sans Unicode" panose="020B0602030504020204" pitchFamily="34" charset="0"/>
                <a:cs typeface="Lucida Sans Unicode" panose="020B0602030504020204" pitchFamily="34" charset="0"/>
              </a:rPr>
              <a:t> Production</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Products </a:t>
            </a:r>
            <a:r>
              <a:rPr lang="en-GB" dirty="0">
                <a:solidFill>
                  <a:srgbClr val="0000FF"/>
                </a:solidFill>
                <a:latin typeface="Lucida Sans Unicode" panose="020B0602030504020204" pitchFamily="34" charset="0"/>
                <a:cs typeface="Lucida Sans Unicode" panose="020B0602030504020204" pitchFamily="34" charset="0"/>
              </a:rPr>
              <a:t>AS</a:t>
            </a:r>
            <a:r>
              <a:rPr lang="en-GB" dirty="0">
                <a:solidFill>
                  <a:prstClr val="black"/>
                </a:solidFill>
                <a:latin typeface="Lucida Sans Unicode" panose="020B0602030504020204" pitchFamily="34" charset="0"/>
                <a:cs typeface="Lucida Sans Unicode" panose="020B0602030504020204" pitchFamily="34" charset="0"/>
              </a:rPr>
              <a:t> p </a:t>
            </a:r>
            <a:r>
              <a:rPr lang="en-GB" dirty="0">
                <a:solidFill>
                  <a:srgbClr val="808080"/>
                </a:solidFill>
                <a:latin typeface="Lucida Sans Unicode" panose="020B0602030504020204" pitchFamily="34" charset="0"/>
                <a:cs typeface="Lucida Sans Unicode" panose="020B0602030504020204" pitchFamily="34" charset="0"/>
              </a:rPr>
              <a:t>JOIN</a:t>
            </a:r>
            <a:r>
              <a:rPr lang="en-GB" dirty="0">
                <a:solidFill>
                  <a:prstClr val="black"/>
                </a:solidFill>
                <a:latin typeface="Lucida Sans Unicode" panose="020B0602030504020204" pitchFamily="34" charset="0"/>
                <a:cs typeface="Lucida Sans Unicode" panose="020B0602030504020204" pitchFamily="34" charset="0"/>
              </a:rPr>
              <a:t> Sales</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OrderDetails </a:t>
            </a:r>
            <a:r>
              <a:rPr lang="en-GB" dirty="0">
                <a:solidFill>
                  <a:srgbClr val="0000FF"/>
                </a:solidFill>
                <a:latin typeface="Lucida Sans Unicode" panose="020B0602030504020204" pitchFamily="34" charset="0"/>
                <a:cs typeface="Lucida Sans Unicode" panose="020B0602030504020204" pitchFamily="34" charset="0"/>
              </a:rPr>
              <a:t>AS</a:t>
            </a:r>
            <a:r>
              <a:rPr lang="en-GB" dirty="0">
                <a:solidFill>
                  <a:prstClr val="black"/>
                </a:solidFill>
                <a:latin typeface="Lucida Sans Unicode" panose="020B0602030504020204" pitchFamily="34" charset="0"/>
                <a:cs typeface="Lucida Sans Unicode" panose="020B0602030504020204" pitchFamily="34" charset="0"/>
              </a:rPr>
              <a:t> od </a:t>
            </a:r>
            <a:r>
              <a:rPr lang="en-GB" dirty="0">
                <a:solidFill>
                  <a:srgbClr val="0000FF"/>
                </a:solidFill>
                <a:latin typeface="Lucida Sans Unicode" panose="020B0602030504020204" pitchFamily="34" charset="0"/>
                <a:cs typeface="Lucida Sans Unicode" panose="020B0602030504020204" pitchFamily="34" charset="0"/>
              </a:rPr>
              <a:t>ON</a:t>
            </a:r>
            <a:r>
              <a:rPr lang="en-GB" dirty="0">
                <a:solidFill>
                  <a:prstClr val="black"/>
                </a:solidFill>
                <a:latin typeface="Lucida Sans Unicode" panose="020B0602030504020204" pitchFamily="34" charset="0"/>
                <a:cs typeface="Lucida Sans Unicode" panose="020B0602030504020204" pitchFamily="34" charset="0"/>
              </a:rPr>
              <a:t> p</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productid </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 od</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productid</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GROUP</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BY</a:t>
            </a:r>
            <a:r>
              <a:rPr lang="en-US" dirty="0">
                <a:solidFill>
                  <a:prstClr val="black"/>
                </a:solidFill>
                <a:latin typeface="Lucida Sans Unicode" panose="020B0602030504020204" pitchFamily="34" charset="0"/>
                <a:cs typeface="Lucida Sans Unicode" panose="020B0602030504020204" pitchFamily="34" charset="0"/>
              </a:rPr>
              <a:t> p</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productid</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HAVING</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COUNT</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808080"/>
                </a:solidFill>
                <a:latin typeface="Lucida Sans Unicode" panose="020B0602030504020204" pitchFamily="34" charset="0"/>
                <a:cs typeface="Lucida Sans Unicode" panose="020B0602030504020204" pitchFamily="34" charset="0"/>
              </a:rPr>
              <a:t>&gt;=</a:t>
            </a:r>
            <a:r>
              <a:rPr lang="en-US" dirty="0">
                <a:solidFill>
                  <a:prstClr val="black"/>
                </a:solidFill>
                <a:latin typeface="Lucida Sans Unicode" panose="020B0602030504020204" pitchFamily="34" charset="0"/>
                <a:cs typeface="Lucida Sans Unicode" panose="020B0602030504020204" pitchFamily="34" charset="0"/>
              </a:rPr>
              <a:t> 10</a:t>
            </a:r>
            <a:r>
              <a:rPr lang="en-US"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130354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69fefe97-8faf-4201-b073-e2ac55f93ff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Filtering Groups with HAVING</a:t>
            </a:r>
            <a:endParaRPr lang="en-GB" dirty="0"/>
          </a:p>
        </p:txBody>
      </p:sp>
      <p:sp>
        <p:nvSpPr>
          <p:cNvPr id="4" name="Content Placeholder 2"/>
          <p:cNvSpPr txBox="1">
            <a:spLocks/>
          </p:cNvSpPr>
          <p:nvPr/>
        </p:nvSpPr>
        <p:spPr>
          <a:xfrm>
            <a:off x="458788" y="992188"/>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ea typeface="+mn-ea"/>
              </a:rPr>
              <a:t>In this demonstration, you will see how to:</a:t>
            </a:r>
          </a:p>
          <a:p>
            <a:pPr lvl="0"/>
            <a:r>
              <a:rPr lang="en-US" kern="0" dirty="0">
                <a:solidFill>
                  <a:srgbClr val="000000"/>
                </a:solidFill>
                <a:ea typeface="+mn-ea"/>
              </a:rPr>
              <a:t>Filter grouped data using the HAVING clause</a:t>
            </a:r>
          </a:p>
        </p:txBody>
      </p:sp>
    </p:spTree>
    <p:extLst>
      <p:ext uri="{BB962C8B-B14F-4D97-AF65-F5344CB8AC3E}">
        <p14:creationId xmlns:p14="http://schemas.microsoft.com/office/powerpoint/2010/main" val="292268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Using Aggregate Functions
Using the GROUP BY Clause
Filtering Groups with HAVING</a:t>
            </a:r>
            <a:endParaRPr lang="en-GB" dirty="0"/>
          </a:p>
        </p:txBody>
      </p:sp>
    </p:spTree>
    <p:extLst>
      <p:ext uri="{BB962C8B-B14F-4D97-AF65-F5344CB8AC3E}">
        <p14:creationId xmlns:p14="http://schemas.microsoft.com/office/powerpoint/2010/main" val="122202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Grouping and Aggregating Data</a:t>
            </a:r>
            <a:endParaRPr lang="en-GB" dirty="0"/>
          </a:p>
        </p:txBody>
      </p:sp>
      <p:sp>
        <p:nvSpPr>
          <p:cNvPr id="3" name="Text Placeholder 2"/>
          <p:cNvSpPr>
            <a:spLocks noGrp="1"/>
          </p:cNvSpPr>
          <p:nvPr>
            <p:ph type="body" idx="1"/>
          </p:nvPr>
        </p:nvSpPr>
        <p:spPr/>
        <p:txBody>
          <a:bodyPr/>
          <a:lstStyle/>
          <a:p>
            <a:r>
              <a:rPr lang="en-GB" sz="2400" dirty="0" smtClean="0"/>
              <a:t>Exercise 1: Writing Queries That Use the GROUP BY Clause
Exercise 2: Writing Queries That Use Aggregate Functions
Exercise 3: Writing Queries That Use Distinct Aggregate Functions
Exercise 4: Writing Queries That Filter Groups with the HAVING Clause</a:t>
            </a:r>
            <a:endParaRPr lang="en-GB" sz="2400" dirty="0"/>
          </a:p>
        </p:txBody>
      </p:sp>
      <p:sp>
        <p:nvSpPr>
          <p:cNvPr id="4" name="TextBox 3"/>
          <p:cNvSpPr txBox="1"/>
          <p:nvPr/>
        </p:nvSpPr>
        <p:spPr>
          <a:xfrm>
            <a:off x="458788" y="4058409"/>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456343"/>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endParaRPr lang="en-GB" sz="2800" dirty="0">
              <a:solidFill>
                <a:srgbClr val="000000"/>
              </a:solidFill>
              <a:latin typeface="Segoe UI" panose="020B0502040204020203" pitchFamily="34" charset="0"/>
            </a:endParaRPr>
          </a:p>
        </p:txBody>
      </p:sp>
      <p:sp>
        <p:nvSpPr>
          <p:cNvPr id="6" name="TextBox 5"/>
          <p:cNvSpPr txBox="1"/>
          <p:nvPr/>
        </p:nvSpPr>
        <p:spPr>
          <a:xfrm>
            <a:off x="458788" y="6163356"/>
            <a:ext cx="4542397" cy="523220"/>
          </a:xfrm>
          <a:prstGeom prst="rect">
            <a:avLst/>
          </a:prstGeom>
          <a:noFill/>
        </p:spPr>
        <p:txBody>
          <a:bodyPr vert="horz" wrap="none" rtlCol="0">
            <a:spAutoFit/>
          </a:bodyPr>
          <a:lstStyle/>
          <a:p>
            <a:r>
              <a:rPr lang="en-GB" sz="2800" dirty="0" smtClean="0">
                <a:latin typeface="Segoe UI" panose="020B0502040204020203" pitchFamily="34" charset="0"/>
              </a:rPr>
              <a:t>Estimated Time: 60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435160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4"/>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You are an Adventure Works business analyst, who will be writing reports using corporate databases stored in SQL Server. You have been given a set of business requirements for data and you will write T-SQL queries to retrieve it from the databases. You will need to perform calculations upon groups of data and filter according to the results.</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9221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179646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Using Aggregate Functions</a:t>
            </a:r>
            <a:endParaRPr lang="en-GB" dirty="0"/>
          </a:p>
        </p:txBody>
      </p:sp>
      <p:sp>
        <p:nvSpPr>
          <p:cNvPr id="3" name="Text Placeholder 2"/>
          <p:cNvSpPr>
            <a:spLocks noGrp="1"/>
          </p:cNvSpPr>
          <p:nvPr>
            <p:ph type="body" idx="1"/>
          </p:nvPr>
        </p:nvSpPr>
        <p:spPr/>
        <p:txBody>
          <a:bodyPr/>
          <a:lstStyle/>
          <a:p>
            <a:r>
              <a:rPr lang="en-GB" dirty="0" smtClean="0"/>
              <a:t>Working with Aggregate Functions
Built-in Aggregate Functions
Using DISTINCT with Aggregate Functions
Using Aggregate Functions with NULL
Demonstration: Using Aggregate Functions</a:t>
            </a:r>
            <a:endParaRPr lang="en-GB" dirty="0"/>
          </a:p>
        </p:txBody>
      </p:sp>
    </p:spTree>
    <p:extLst>
      <p:ext uri="{BB962C8B-B14F-4D97-AF65-F5344CB8AC3E}">
        <p14:creationId xmlns:p14="http://schemas.microsoft.com/office/powerpoint/2010/main" val="224555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Aggregate Functions</a:t>
            </a:r>
            <a:endParaRPr lang="en-GB" dirty="0"/>
          </a:p>
        </p:txBody>
      </p:sp>
      <p:sp>
        <p:nvSpPr>
          <p:cNvPr id="4" name="Content Placeholder 2"/>
          <p:cNvSpPr txBox="1">
            <a:spLocks/>
          </p:cNvSpPr>
          <p:nvPr/>
        </p:nvSpPr>
        <p:spPr>
          <a:xfrm>
            <a:off x="458788" y="992188"/>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Aggregate functions:</a:t>
            </a:r>
          </a:p>
          <a:p>
            <a:pPr lvl="1"/>
            <a:r>
              <a:rPr lang="en-US" sz="2000" kern="0" dirty="0">
                <a:solidFill>
                  <a:srgbClr val="000000"/>
                </a:solidFill>
              </a:rPr>
              <a:t>Return a scalar value (with no column name)</a:t>
            </a:r>
          </a:p>
          <a:p>
            <a:pPr lvl="1"/>
            <a:r>
              <a:rPr lang="en-US" sz="2000" kern="0" dirty="0">
                <a:solidFill>
                  <a:srgbClr val="000000"/>
                </a:solidFill>
              </a:rPr>
              <a:t>Ignore NULLs except in COUNT(*)</a:t>
            </a:r>
          </a:p>
          <a:p>
            <a:pPr lvl="1"/>
            <a:r>
              <a:rPr lang="en-US" sz="2000" kern="0" dirty="0">
                <a:solidFill>
                  <a:srgbClr val="000000"/>
                </a:solidFill>
              </a:rPr>
              <a:t>Can be used in </a:t>
            </a:r>
          </a:p>
          <a:p>
            <a:pPr lvl="2"/>
            <a:r>
              <a:rPr lang="en-US" kern="0" dirty="0">
                <a:solidFill>
                  <a:srgbClr val="000000"/>
                </a:solidFill>
              </a:rPr>
              <a:t>SELECT, HAVING, and ORDER BY clauses</a:t>
            </a:r>
          </a:p>
          <a:p>
            <a:pPr lvl="1"/>
            <a:r>
              <a:rPr lang="en-US" sz="2000" kern="0" dirty="0">
                <a:solidFill>
                  <a:srgbClr val="000000"/>
                </a:solidFill>
              </a:rPr>
              <a:t>Frequently used with GROUP BY clause</a:t>
            </a:r>
          </a:p>
        </p:txBody>
      </p:sp>
      <p:sp>
        <p:nvSpPr>
          <p:cNvPr id="5" name="AutoShape 3"/>
          <p:cNvSpPr>
            <a:spLocks noChangeArrowheads="1"/>
          </p:cNvSpPr>
          <p:nvPr/>
        </p:nvSpPr>
        <p:spPr bwMode="auto">
          <a:xfrm>
            <a:off x="995419" y="3555499"/>
            <a:ext cx="6547155" cy="132343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AVG</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unitprice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avg_price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000" dirty="0">
                <a:solidFill>
                  <a:srgbClr val="FF00FF"/>
                </a:solidFill>
                <a:latin typeface="Lucida Sans Unicode" panose="020B0602030504020204" pitchFamily="34" charset="0"/>
                <a:cs typeface="Lucida Sans Unicode" panose="020B0602030504020204" pitchFamily="34" charset="0"/>
              </a:rPr>
              <a:t>MIN</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qty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min_qty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000" dirty="0">
                <a:solidFill>
                  <a:srgbClr val="FF00FF"/>
                </a:solidFill>
                <a:latin typeface="Lucida Sans Unicode" panose="020B0602030504020204" pitchFamily="34" charset="0"/>
                <a:cs typeface="Lucida Sans Unicode" panose="020B0602030504020204" pitchFamily="34" charset="0"/>
              </a:rPr>
              <a:t>MAX</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discount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max_discount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OrderDetails</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prstClr val="black"/>
              </a:solidFill>
              <a:latin typeface="Lucida Sans Unicode" panose="020B0602030504020204" pitchFamily="34" charset="0"/>
              <a:cs typeface="Lucida Sans Unicode" panose="020B0602030504020204" pitchFamily="34" charset="0"/>
            </a:endParaRPr>
          </a:p>
        </p:txBody>
      </p:sp>
      <p:sp>
        <p:nvSpPr>
          <p:cNvPr id="6" name="AutoShape 3"/>
          <p:cNvSpPr>
            <a:spLocks noChangeArrowheads="1"/>
          </p:cNvSpPr>
          <p:nvPr/>
        </p:nvSpPr>
        <p:spPr bwMode="auto">
          <a:xfrm>
            <a:off x="995420" y="5204277"/>
            <a:ext cx="6547155" cy="872734"/>
          </a:xfrm>
          <a:prstGeom prst="roundRect">
            <a:avLst>
              <a:gd name="adj" fmla="val 7093"/>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avg_price min_qty max_discount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 ------- ------------</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26.2185   1         0.250</a:t>
            </a:r>
          </a:p>
        </p:txBody>
      </p:sp>
    </p:spTree>
    <p:extLst>
      <p:ext uri="{BB962C8B-B14F-4D97-AF65-F5344CB8AC3E}">
        <p14:creationId xmlns:p14="http://schemas.microsoft.com/office/powerpoint/2010/main" val="34743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Built-in Aggregate Functions</a:t>
            </a:r>
            <a:endParaRPr lang="en-GB" dirty="0"/>
          </a:p>
        </p:txBody>
      </p:sp>
      <p:sp>
        <p:nvSpPr>
          <p:cNvPr id="5" name="Content Placeholder 12"/>
          <p:cNvSpPr txBox="1">
            <a:spLocks/>
          </p:cNvSpPr>
          <p:nvPr/>
        </p:nvSpPr>
        <p:spPr bwMode="auto">
          <a:xfrm>
            <a:off x="458788" y="4836920"/>
            <a:ext cx="7751762" cy="18761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b="0" kern="0" dirty="0" smtClean="0"/>
              <a:t>This </a:t>
            </a:r>
            <a:r>
              <a:rPr lang="en-US" b="0" kern="0" dirty="0" smtClean="0"/>
              <a:t>lesson will only cover common aggregate functions. For more information on other built-in aggregate functions, see the SQL Server 2016 Technical Documentation.</a:t>
            </a:r>
            <a:endParaRPr lang="en-US" b="0" kern="0" dirty="0"/>
          </a:p>
        </p:txBody>
      </p:sp>
      <p:sp>
        <p:nvSpPr>
          <p:cNvPr id="6" name="AutoShape 22"/>
          <p:cNvSpPr>
            <a:spLocks noChangeArrowheads="1"/>
          </p:cNvSpPr>
          <p:nvPr/>
        </p:nvSpPr>
        <p:spPr bwMode="auto">
          <a:xfrm>
            <a:off x="6073775" y="1756271"/>
            <a:ext cx="2744788" cy="2963174"/>
          </a:xfrm>
          <a:prstGeom prst="roundRect">
            <a:avLst>
              <a:gd name="adj" fmla="val 0"/>
            </a:avLst>
          </a:prstGeom>
          <a:solidFill>
            <a:srgbClr val="4668C5"/>
          </a:solidFill>
          <a:ln w="9525" algn="ctr">
            <a:noFill/>
            <a:round/>
            <a:headEnd/>
            <a:tailEnd/>
          </a:ln>
          <a:effectLst/>
        </p:spPr>
        <p:txBody>
          <a:bodyPr wrap="none"/>
          <a:lstStyle/>
          <a:p>
            <a:pPr indent="109538" algn="ctr">
              <a:defRPr/>
            </a:pPr>
            <a:endParaRPr lang="en-US" b="0" dirty="0"/>
          </a:p>
        </p:txBody>
      </p:sp>
      <p:sp>
        <p:nvSpPr>
          <p:cNvPr id="7" name="AutoShape 22"/>
          <p:cNvSpPr>
            <a:spLocks noChangeArrowheads="1"/>
          </p:cNvSpPr>
          <p:nvPr/>
        </p:nvSpPr>
        <p:spPr bwMode="auto">
          <a:xfrm>
            <a:off x="3201988" y="1756271"/>
            <a:ext cx="2741612" cy="2963175"/>
          </a:xfrm>
          <a:prstGeom prst="roundRect">
            <a:avLst>
              <a:gd name="adj" fmla="val 0"/>
            </a:avLst>
          </a:prstGeom>
          <a:solidFill>
            <a:srgbClr val="4668C5"/>
          </a:solidFill>
          <a:ln w="9525" algn="ctr">
            <a:noFill/>
            <a:round/>
            <a:headEnd/>
            <a:tailEnd/>
          </a:ln>
          <a:effectLst/>
        </p:spPr>
        <p:txBody>
          <a:bodyPr wrap="none"/>
          <a:lstStyle/>
          <a:p>
            <a:pPr marL="285750" indent="-285750">
              <a:buFont typeface="Arial" pitchFamily="34" charset="0"/>
              <a:buChar char="•"/>
              <a:defRPr/>
            </a:pPr>
            <a:r>
              <a:rPr lang="en-US" sz="2000" b="0" dirty="0" smtClean="0">
                <a:solidFill>
                  <a:schemeClr val="bg1"/>
                </a:solidFill>
                <a:latin typeface="Segoe UI Light" panose="020B0502040204020203" pitchFamily="34" charset="0"/>
                <a:cs typeface="Segoe UI Light" panose="020B0502040204020203" pitchFamily="34" charset="0"/>
              </a:rPr>
              <a:t>STDEV</a:t>
            </a:r>
          </a:p>
          <a:p>
            <a:pPr marL="285750" indent="-285750">
              <a:buFont typeface="Arial" pitchFamily="34" charset="0"/>
              <a:buChar char="•"/>
              <a:defRPr/>
            </a:pPr>
            <a:r>
              <a:rPr lang="en-US" sz="2000" b="0" dirty="0" smtClean="0">
                <a:solidFill>
                  <a:schemeClr val="bg1"/>
                </a:solidFill>
                <a:latin typeface="Segoe UI Light" panose="020B0502040204020203" pitchFamily="34" charset="0"/>
                <a:cs typeface="Segoe UI Light" panose="020B0502040204020203" pitchFamily="34" charset="0"/>
              </a:rPr>
              <a:t>STDEVP</a:t>
            </a:r>
          </a:p>
          <a:p>
            <a:pPr marL="285750" indent="-285750">
              <a:buFont typeface="Arial" pitchFamily="34" charset="0"/>
              <a:buChar char="•"/>
              <a:defRPr/>
            </a:pPr>
            <a:r>
              <a:rPr lang="en-US" sz="2000" b="0" dirty="0" smtClean="0">
                <a:solidFill>
                  <a:schemeClr val="bg1"/>
                </a:solidFill>
                <a:latin typeface="Segoe UI Light" panose="020B0502040204020203" pitchFamily="34" charset="0"/>
                <a:cs typeface="Segoe UI Light" panose="020B0502040204020203" pitchFamily="34" charset="0"/>
              </a:rPr>
              <a:t>VAR</a:t>
            </a:r>
          </a:p>
          <a:p>
            <a:pPr marL="285750" indent="-285750">
              <a:buFont typeface="Arial" pitchFamily="34" charset="0"/>
              <a:buChar char="•"/>
              <a:defRPr/>
            </a:pPr>
            <a:r>
              <a:rPr lang="en-US" sz="2000" b="0" dirty="0" smtClean="0">
                <a:solidFill>
                  <a:schemeClr val="bg1"/>
                </a:solidFill>
                <a:latin typeface="Segoe UI Light" panose="020B0502040204020203" pitchFamily="34" charset="0"/>
                <a:cs typeface="Segoe UI Light" panose="020B0502040204020203" pitchFamily="34" charset="0"/>
              </a:rPr>
              <a:t>VARP</a:t>
            </a:r>
          </a:p>
          <a:p>
            <a:pPr marL="285750" indent="-285750">
              <a:buFont typeface="Arial" pitchFamily="34" charset="0"/>
              <a:buChar char="•"/>
              <a:defRPr/>
            </a:pPr>
            <a:endParaRPr lang="en-US" b="0" dirty="0"/>
          </a:p>
        </p:txBody>
      </p:sp>
      <p:sp>
        <p:nvSpPr>
          <p:cNvPr id="8" name="AutoShape 22"/>
          <p:cNvSpPr>
            <a:spLocks noChangeArrowheads="1"/>
          </p:cNvSpPr>
          <p:nvPr/>
        </p:nvSpPr>
        <p:spPr bwMode="auto">
          <a:xfrm>
            <a:off x="274638" y="1756272"/>
            <a:ext cx="2743200" cy="2963175"/>
          </a:xfrm>
          <a:prstGeom prst="roundRect">
            <a:avLst>
              <a:gd name="adj" fmla="val 0"/>
            </a:avLst>
          </a:prstGeom>
          <a:solidFill>
            <a:srgbClr val="4668C5"/>
          </a:solidFill>
          <a:ln w="9525" algn="ctr">
            <a:noFill/>
            <a:round/>
            <a:headEnd/>
            <a:tailEnd/>
          </a:ln>
          <a:effectLst/>
        </p:spPr>
        <p:txBody>
          <a:bodyPr wrap="none"/>
          <a:lstStyle/>
          <a:p>
            <a:pPr indent="109538" algn="ctr">
              <a:defRPr/>
            </a:pPr>
            <a:endParaRPr lang="en-US" b="0" dirty="0"/>
          </a:p>
        </p:txBody>
      </p:sp>
      <p:sp>
        <p:nvSpPr>
          <p:cNvPr id="9" name="Rectangle 8"/>
          <p:cNvSpPr/>
          <p:nvPr/>
        </p:nvSpPr>
        <p:spPr>
          <a:xfrm>
            <a:off x="450850" y="1876425"/>
            <a:ext cx="2409825" cy="2722871"/>
          </a:xfrm>
          <a:prstGeom prst="rect">
            <a:avLst/>
          </a:prstGeom>
        </p:spPr>
        <p:txBody>
          <a:bodyPr lIns="0" tIns="0" rIns="0" bIns="0"/>
          <a:lstStyle/>
          <a:p>
            <a:pPr marL="166688" indent="-166688">
              <a:buFont typeface="Arial" pitchFamily="34" charset="0"/>
              <a:buChar char="•"/>
              <a:defRPr/>
            </a:pPr>
            <a:r>
              <a:rPr lang="en-US" sz="2000" b="0" dirty="0" smtClean="0">
                <a:solidFill>
                  <a:schemeClr val="bg1"/>
                </a:solidFill>
                <a:latin typeface="Segoe UI Light" panose="020B0502040204020203" pitchFamily="34" charset="0"/>
                <a:cs typeface="Segoe UI Light" panose="020B0502040204020203" pitchFamily="34" charset="0"/>
              </a:rPr>
              <a:t>SUM</a:t>
            </a:r>
          </a:p>
          <a:p>
            <a:pPr marL="166688" indent="-166688">
              <a:buFont typeface="Arial" pitchFamily="34" charset="0"/>
              <a:buChar char="•"/>
              <a:defRPr/>
            </a:pPr>
            <a:r>
              <a:rPr lang="en-US" sz="2000" b="0" dirty="0" smtClean="0">
                <a:solidFill>
                  <a:schemeClr val="bg1"/>
                </a:solidFill>
                <a:latin typeface="Segoe UI Light" panose="020B0502040204020203" pitchFamily="34" charset="0"/>
                <a:cs typeface="Segoe UI Light" panose="020B0502040204020203" pitchFamily="34" charset="0"/>
              </a:rPr>
              <a:t>MIN</a:t>
            </a:r>
          </a:p>
          <a:p>
            <a:pPr marL="166688" indent="-166688">
              <a:buFont typeface="Arial" pitchFamily="34" charset="0"/>
              <a:buChar char="•"/>
              <a:defRPr/>
            </a:pPr>
            <a:r>
              <a:rPr lang="en-US" sz="2000" b="0" dirty="0" smtClean="0">
                <a:solidFill>
                  <a:schemeClr val="bg1"/>
                </a:solidFill>
                <a:latin typeface="Segoe UI Light" panose="020B0502040204020203" pitchFamily="34" charset="0"/>
                <a:cs typeface="Segoe UI Light" panose="020B0502040204020203" pitchFamily="34" charset="0"/>
              </a:rPr>
              <a:t>MAX</a:t>
            </a:r>
          </a:p>
          <a:p>
            <a:pPr marL="166688" indent="-166688">
              <a:buFont typeface="Arial" pitchFamily="34" charset="0"/>
              <a:buChar char="•"/>
              <a:defRPr/>
            </a:pPr>
            <a:r>
              <a:rPr lang="en-US" sz="2000" b="0" dirty="0" smtClean="0">
                <a:solidFill>
                  <a:schemeClr val="bg1"/>
                </a:solidFill>
                <a:latin typeface="Segoe UI Light" panose="020B0502040204020203" pitchFamily="34" charset="0"/>
                <a:cs typeface="Segoe UI Light" panose="020B0502040204020203" pitchFamily="34" charset="0"/>
              </a:rPr>
              <a:t>AVG</a:t>
            </a:r>
          </a:p>
          <a:p>
            <a:pPr marL="166688" indent="-166688">
              <a:buFont typeface="Arial" pitchFamily="34" charset="0"/>
              <a:buChar char="•"/>
              <a:defRPr/>
            </a:pPr>
            <a:r>
              <a:rPr lang="en-US" sz="2000" b="0" dirty="0" smtClean="0">
                <a:solidFill>
                  <a:schemeClr val="bg1"/>
                </a:solidFill>
                <a:latin typeface="Segoe UI Light" panose="020B0502040204020203" pitchFamily="34" charset="0"/>
                <a:cs typeface="Segoe UI Light" panose="020B0502040204020203" pitchFamily="34" charset="0"/>
              </a:rPr>
              <a:t>COUNT</a:t>
            </a:r>
          </a:p>
          <a:p>
            <a:pPr marL="166688" indent="-166688">
              <a:buFont typeface="Arial" pitchFamily="34" charset="0"/>
              <a:buChar char="•"/>
              <a:defRPr/>
            </a:pPr>
            <a:r>
              <a:rPr lang="en-US" sz="2000" b="0" dirty="0" smtClean="0">
                <a:solidFill>
                  <a:schemeClr val="bg1"/>
                </a:solidFill>
                <a:latin typeface="Segoe UI Light" panose="020B0502040204020203" pitchFamily="34" charset="0"/>
                <a:cs typeface="Segoe UI Light" panose="020B0502040204020203" pitchFamily="34" charset="0"/>
              </a:rPr>
              <a:t>COUNT_BIG</a:t>
            </a:r>
            <a:endParaRPr lang="en-US" sz="2000" b="0" dirty="0">
              <a:solidFill>
                <a:schemeClr val="bg1"/>
              </a:solidFill>
              <a:latin typeface="Segoe UI Light" panose="020B0502040204020203" pitchFamily="34" charset="0"/>
              <a:cs typeface="Segoe UI Light" panose="020B0502040204020203" pitchFamily="34" charset="0"/>
            </a:endParaRPr>
          </a:p>
        </p:txBody>
      </p:sp>
      <p:sp>
        <p:nvSpPr>
          <p:cNvPr id="10" name="Rectangle 30"/>
          <p:cNvSpPr>
            <a:spLocks noChangeArrowheads="1"/>
          </p:cNvSpPr>
          <p:nvPr/>
        </p:nvSpPr>
        <p:spPr bwMode="auto">
          <a:xfrm>
            <a:off x="6271123" y="1889125"/>
            <a:ext cx="2625725" cy="2710171"/>
          </a:xfrm>
          <a:prstGeom prst="rect">
            <a:avLst/>
          </a:prstGeom>
          <a:noFill/>
          <a:ln w="9525">
            <a:noFill/>
            <a:miter lim="800000"/>
            <a:headEnd/>
            <a:tailEnd/>
          </a:ln>
        </p:spPr>
        <p:txBody>
          <a:bodyPr lIns="0" tIns="0" rIns="0" bIns="0"/>
          <a:lstStyle/>
          <a:p>
            <a:pPr marL="166688" indent="-166688">
              <a:buFont typeface="Arial" charset="0"/>
              <a:buChar char="•"/>
            </a:pPr>
            <a:r>
              <a:rPr lang="en-US" sz="2000" b="0" dirty="0" smtClean="0">
                <a:solidFill>
                  <a:schemeClr val="bg1"/>
                </a:solidFill>
                <a:latin typeface="Segoe UI Light" panose="020B0502040204020203" pitchFamily="34" charset="0"/>
                <a:cs typeface="Segoe UI Light" panose="020B0502040204020203" pitchFamily="34" charset="0"/>
              </a:rPr>
              <a:t>CHECKSUM_AGG</a:t>
            </a:r>
          </a:p>
          <a:p>
            <a:pPr marL="166688" indent="-166688">
              <a:buFont typeface="Arial" charset="0"/>
              <a:buChar char="•"/>
            </a:pPr>
            <a:r>
              <a:rPr lang="en-US" sz="2000" b="0" dirty="0" smtClean="0">
                <a:solidFill>
                  <a:schemeClr val="bg1"/>
                </a:solidFill>
                <a:latin typeface="Segoe UI Light" panose="020B0502040204020203" pitchFamily="34" charset="0"/>
                <a:cs typeface="Segoe UI Light" panose="020B0502040204020203" pitchFamily="34" charset="0"/>
              </a:rPr>
              <a:t>GROUPING</a:t>
            </a:r>
          </a:p>
          <a:p>
            <a:pPr marL="166688" indent="-166688">
              <a:buFont typeface="Arial" charset="0"/>
              <a:buChar char="•"/>
            </a:pPr>
            <a:r>
              <a:rPr lang="en-US" sz="2000" b="0" dirty="0" smtClean="0">
                <a:solidFill>
                  <a:schemeClr val="bg1"/>
                </a:solidFill>
                <a:latin typeface="Segoe UI Light" panose="020B0502040204020203" pitchFamily="34" charset="0"/>
                <a:cs typeface="Segoe UI Light" panose="020B0502040204020203" pitchFamily="34" charset="0"/>
              </a:rPr>
              <a:t>GROUPING_ID</a:t>
            </a:r>
          </a:p>
          <a:p>
            <a:endParaRPr lang="en-US" b="0" dirty="0"/>
          </a:p>
        </p:txBody>
      </p:sp>
      <p:sp>
        <p:nvSpPr>
          <p:cNvPr id="11" name="Text Box 99"/>
          <p:cNvSpPr txBox="1">
            <a:spLocks noChangeArrowheads="1"/>
          </p:cNvSpPr>
          <p:nvPr/>
        </p:nvSpPr>
        <p:spPr bwMode="auto">
          <a:xfrm>
            <a:off x="274638" y="1069975"/>
            <a:ext cx="2743200" cy="688975"/>
          </a:xfrm>
          <a:prstGeom prst="rect">
            <a:avLst/>
          </a:prstGeom>
          <a:solidFill>
            <a:srgbClr val="00188F"/>
          </a:solidFill>
          <a:ln w="9525" algn="ctr">
            <a:noFill/>
            <a:round/>
            <a:headEnd/>
            <a:tailEnd/>
          </a:ln>
          <a:effectLst/>
        </p:spPr>
        <p:txBody>
          <a:bodyPr lIns="274320" tIns="109728" anchor="ctr"/>
          <a:lstStyle/>
          <a:p>
            <a:r>
              <a:rPr lang="en-US" sz="2400" b="0" dirty="0" smtClean="0">
                <a:solidFill>
                  <a:schemeClr val="bg1"/>
                </a:solidFill>
                <a:latin typeface="Segoe UI Light" panose="020B0502040204020203" pitchFamily="34" charset="0"/>
                <a:cs typeface="Segoe UI Light" panose="020B0502040204020203" pitchFamily="34" charset="0"/>
              </a:rPr>
              <a:t>Common</a:t>
            </a:r>
            <a:endParaRPr lang="en-US" sz="2400" b="0" dirty="0">
              <a:solidFill>
                <a:schemeClr val="bg1"/>
              </a:solidFill>
              <a:latin typeface="Segoe UI Light" panose="020B0502040204020203" pitchFamily="34" charset="0"/>
              <a:cs typeface="Segoe UI Light" panose="020B0502040204020203" pitchFamily="34" charset="0"/>
            </a:endParaRPr>
          </a:p>
        </p:txBody>
      </p:sp>
      <p:sp>
        <p:nvSpPr>
          <p:cNvPr id="12" name="Text Box 99"/>
          <p:cNvSpPr txBox="1">
            <a:spLocks noChangeArrowheads="1"/>
          </p:cNvSpPr>
          <p:nvPr/>
        </p:nvSpPr>
        <p:spPr bwMode="auto">
          <a:xfrm>
            <a:off x="3205163" y="1069975"/>
            <a:ext cx="2741612" cy="688975"/>
          </a:xfrm>
          <a:prstGeom prst="rect">
            <a:avLst/>
          </a:prstGeom>
          <a:solidFill>
            <a:srgbClr val="00188F"/>
          </a:solidFill>
          <a:ln w="9525" algn="ctr">
            <a:noFill/>
            <a:round/>
            <a:headEnd/>
            <a:tailEnd/>
          </a:ln>
          <a:effectLst/>
        </p:spPr>
        <p:txBody>
          <a:bodyPr lIns="274320" tIns="109728" anchor="ctr"/>
          <a:lstStyle/>
          <a:p>
            <a:r>
              <a:rPr lang="en-US" sz="2400" b="0" dirty="0" smtClean="0">
                <a:solidFill>
                  <a:schemeClr val="bg1"/>
                </a:solidFill>
                <a:latin typeface="Segoe UI Light" panose="020B0502040204020203" pitchFamily="34" charset="0"/>
                <a:cs typeface="Segoe UI Light" panose="020B0502040204020203" pitchFamily="34" charset="0"/>
              </a:rPr>
              <a:t>Statistical</a:t>
            </a:r>
            <a:endParaRPr lang="en-US" sz="2400" b="0" dirty="0">
              <a:solidFill>
                <a:schemeClr val="bg1"/>
              </a:solidFill>
              <a:latin typeface="Segoe UI Light" panose="020B0502040204020203" pitchFamily="34" charset="0"/>
              <a:cs typeface="Segoe UI Light" panose="020B0502040204020203" pitchFamily="34" charset="0"/>
            </a:endParaRPr>
          </a:p>
        </p:txBody>
      </p:sp>
      <p:sp>
        <p:nvSpPr>
          <p:cNvPr id="13" name="Text Box 99"/>
          <p:cNvSpPr txBox="1">
            <a:spLocks noChangeArrowheads="1"/>
          </p:cNvSpPr>
          <p:nvPr/>
        </p:nvSpPr>
        <p:spPr bwMode="auto">
          <a:xfrm>
            <a:off x="6076950" y="1069976"/>
            <a:ext cx="2741613" cy="688974"/>
          </a:xfrm>
          <a:prstGeom prst="rect">
            <a:avLst/>
          </a:prstGeom>
          <a:solidFill>
            <a:srgbClr val="00188F"/>
          </a:solidFill>
          <a:ln w="9525" algn="ctr">
            <a:noFill/>
            <a:round/>
            <a:headEnd/>
            <a:tailEnd/>
          </a:ln>
          <a:effectLst/>
        </p:spPr>
        <p:txBody>
          <a:bodyPr lIns="274320" tIns="109728" anchor="ctr"/>
          <a:lstStyle/>
          <a:p>
            <a:pPr eaLnBrk="0" hangingPunct="0">
              <a:lnSpc>
                <a:spcPct val="90000"/>
              </a:lnSpc>
              <a:spcBef>
                <a:spcPct val="60000"/>
              </a:spcBef>
              <a:buClr>
                <a:srgbClr val="8DACD0"/>
              </a:buClr>
              <a:buSzPct val="70000"/>
            </a:pPr>
            <a:r>
              <a:rPr lang="en-US" sz="2400" b="0" dirty="0" smtClean="0">
                <a:solidFill>
                  <a:schemeClr val="bg1"/>
                </a:solidFill>
                <a:latin typeface="Segoe UI Light" panose="020B0502040204020203" pitchFamily="34" charset="0"/>
                <a:cs typeface="Segoe UI Light" panose="020B0502040204020203" pitchFamily="34" charset="0"/>
              </a:rPr>
              <a:t>Other</a:t>
            </a:r>
            <a:endParaRPr lang="en-US" sz="2400" b="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953975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DISTINCT with Aggregate Functions</a:t>
            </a:r>
            <a:endParaRPr lang="en-GB" dirty="0"/>
          </a:p>
        </p:txBody>
      </p:sp>
      <p:sp>
        <p:nvSpPr>
          <p:cNvPr id="3" name="Text Placeholder 2"/>
          <p:cNvSpPr>
            <a:spLocks noGrp="1"/>
          </p:cNvSpPr>
          <p:nvPr>
            <p:ph type="body" idx="1"/>
          </p:nvPr>
        </p:nvSpPr>
        <p:spPr>
          <a:xfrm>
            <a:off x="458788" y="978880"/>
            <a:ext cx="8119156" cy="5147356"/>
          </a:xfrm>
        </p:spPr>
        <p:txBody>
          <a:bodyPr/>
          <a:lstStyle/>
          <a:p>
            <a:r>
              <a:rPr lang="en-GB" dirty="0"/>
              <a:t>Use DISTINCT with aggregate functions to summarize only unique values</a:t>
            </a:r>
          </a:p>
          <a:p>
            <a:r>
              <a:rPr lang="en-GB" dirty="0"/>
              <a:t>DISTINCT aggregates eliminate duplicate values, not rows (unlike SELECT DISTINCT)</a:t>
            </a:r>
          </a:p>
          <a:p>
            <a:r>
              <a:rPr lang="en-GB" dirty="0"/>
              <a:t>Compare (with partial results</a:t>
            </a:r>
            <a:r>
              <a:rPr lang="en-GB" dirty="0" smtClean="0"/>
              <a:t>):</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GB" kern="0" dirty="0">
                <a:solidFill>
                  <a:srgbClr val="000000"/>
                </a:solidFill>
              </a:rPr>
              <a:t> </a:t>
            </a:r>
            <a:endParaRPr lang="en-US" kern="0" dirty="0">
              <a:solidFill>
                <a:srgbClr val="000000"/>
              </a:solidFill>
            </a:endParaRPr>
          </a:p>
        </p:txBody>
      </p:sp>
      <p:sp>
        <p:nvSpPr>
          <p:cNvPr id="6" name="AutoShape 3"/>
          <p:cNvSpPr>
            <a:spLocks noChangeArrowheads="1"/>
          </p:cNvSpPr>
          <p:nvPr/>
        </p:nvSpPr>
        <p:spPr bwMode="auto">
          <a:xfrm>
            <a:off x="706056" y="3335480"/>
            <a:ext cx="7172188" cy="1477328"/>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GB" dirty="0">
                <a:solidFill>
                  <a:srgbClr val="0000FF"/>
                </a:solidFill>
                <a:latin typeface="Lucida Sans Unicode" panose="020B0602030504020204" pitchFamily="34" charset="0"/>
                <a:cs typeface="Lucida Sans Unicode" panose="020B0602030504020204" pitchFamily="34" charset="0"/>
              </a:rPr>
              <a:t>SELECT</a:t>
            </a:r>
            <a:r>
              <a:rPr lang="en-GB" dirty="0">
                <a:solidFill>
                  <a:prstClr val="black"/>
                </a:solidFill>
                <a:latin typeface="Lucida Sans Unicode" panose="020B0602030504020204" pitchFamily="34" charset="0"/>
                <a:cs typeface="Lucida Sans Unicode" panose="020B0602030504020204" pitchFamily="34" charset="0"/>
              </a:rPr>
              <a:t> empid</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 </a:t>
            </a:r>
            <a:r>
              <a:rPr lang="en-GB" dirty="0">
                <a:solidFill>
                  <a:srgbClr val="FF00FF"/>
                </a:solidFill>
                <a:latin typeface="Lucida Sans Unicode" panose="020B0602030504020204" pitchFamily="34" charset="0"/>
                <a:cs typeface="Lucida Sans Unicode" panose="020B0602030504020204" pitchFamily="34" charset="0"/>
              </a:rPr>
              <a:t>YEAR</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orderdate</a:t>
            </a:r>
            <a:r>
              <a:rPr lang="en-GB" dirty="0">
                <a:solidFill>
                  <a:srgbClr val="808080"/>
                </a:solidFill>
                <a:latin typeface="Lucida Sans Unicode" panose="020B0602030504020204" pitchFamily="34" charset="0"/>
                <a:cs typeface="Lucida Sans Unicode" panose="020B0602030504020204" pitchFamily="34" charset="0"/>
              </a:rPr>
              <a:t>)</a:t>
            </a:r>
            <a:r>
              <a:rPr lang="en-GB" dirty="0">
                <a:solidFill>
                  <a:prstClr val="black"/>
                </a:solidFill>
                <a:latin typeface="Lucida Sans Unicode" panose="020B0602030504020204" pitchFamily="34" charset="0"/>
                <a:cs typeface="Lucida Sans Unicode" panose="020B0602030504020204" pitchFamily="34" charset="0"/>
              </a:rPr>
              <a:t> </a:t>
            </a:r>
            <a:r>
              <a:rPr lang="en-GB" dirty="0">
                <a:solidFill>
                  <a:srgbClr val="0000FF"/>
                </a:solidFill>
                <a:latin typeface="Lucida Sans Unicode" panose="020B0602030504020204" pitchFamily="34" charset="0"/>
                <a:cs typeface="Lucida Sans Unicode" panose="020B0602030504020204" pitchFamily="34" charset="0"/>
              </a:rPr>
              <a:t>AS</a:t>
            </a:r>
            <a:r>
              <a:rPr lang="en-GB" dirty="0">
                <a:solidFill>
                  <a:prstClr val="black"/>
                </a:solidFill>
                <a:latin typeface="Lucida Sans Unicode" panose="020B0602030504020204" pitchFamily="34" charset="0"/>
                <a:cs typeface="Lucida Sans Unicode" panose="020B0602030504020204" pitchFamily="34" charset="0"/>
              </a:rPr>
              <a:t> orderyear</a:t>
            </a:r>
            <a:r>
              <a:rPr lang="en-GB" dirty="0">
                <a:solidFill>
                  <a:srgbClr val="808080"/>
                </a:solidFill>
                <a:latin typeface="Lucida Sans Unicode" panose="020B0602030504020204" pitchFamily="34" charset="0"/>
                <a:cs typeface="Lucida Sans Unicode" panose="020B0602030504020204" pitchFamily="34" charset="0"/>
              </a:rPr>
              <a:t>,</a:t>
            </a:r>
            <a:endParaRPr lang="en-GB" dirty="0">
              <a:solidFill>
                <a:prstClr val="black"/>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r>
              <a:rPr lang="en-US" dirty="0">
                <a:solidFill>
                  <a:srgbClr val="FF00FF"/>
                </a:solidFill>
                <a:latin typeface="Lucida Sans Unicode" panose="020B0602030504020204" pitchFamily="34" charset="0"/>
                <a:cs typeface="Lucida Sans Unicode" panose="020B0602030504020204" pitchFamily="34" charset="0"/>
              </a:rPr>
              <a:t>COUNT</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custid</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all_custs</a:t>
            </a:r>
            <a:r>
              <a:rPr lang="en-US" dirty="0">
                <a:solidFill>
                  <a:srgbClr val="808080"/>
                </a:solidFill>
                <a:latin typeface="Lucida Sans Unicode" panose="020B0602030504020204" pitchFamily="34" charset="0"/>
                <a:cs typeface="Lucida Sans Unicode" panose="020B0602030504020204" pitchFamily="34" charset="0"/>
              </a:rPr>
              <a:t>,</a:t>
            </a:r>
            <a:endParaRPr lang="en-US" dirty="0">
              <a:solidFill>
                <a:prstClr val="black"/>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r>
              <a:rPr lang="en-US" dirty="0">
                <a:solidFill>
                  <a:srgbClr val="FF00FF"/>
                </a:solidFill>
                <a:latin typeface="Lucida Sans Unicode" panose="020B0602030504020204" pitchFamily="34" charset="0"/>
                <a:cs typeface="Lucida Sans Unicode" panose="020B0602030504020204" pitchFamily="34" charset="0"/>
              </a:rPr>
              <a:t>COUNT</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srgbClr val="0000FF"/>
                </a:solidFill>
                <a:latin typeface="Lucida Sans Unicode" panose="020B0602030504020204" pitchFamily="34" charset="0"/>
                <a:cs typeface="Lucida Sans Unicode" panose="020B0602030504020204" pitchFamily="34" charset="0"/>
              </a:rPr>
              <a:t>DISTINCT</a:t>
            </a:r>
            <a:r>
              <a:rPr lang="en-US" dirty="0">
                <a:solidFill>
                  <a:prstClr val="black"/>
                </a:solidFill>
                <a:latin typeface="Lucida Sans Unicode" panose="020B0602030504020204" pitchFamily="34" charset="0"/>
                <a:cs typeface="Lucida Sans Unicode" panose="020B0602030504020204" pitchFamily="34" charset="0"/>
              </a:rPr>
              <a:t> custid</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unique_custs</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FROM</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Orders</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GROUP</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BY</a:t>
            </a:r>
            <a:r>
              <a:rPr lang="en-US" dirty="0">
                <a:solidFill>
                  <a:prstClr val="black"/>
                </a:solidFill>
                <a:latin typeface="Lucida Sans Unicode" panose="020B0602030504020204" pitchFamily="34" charset="0"/>
                <a:cs typeface="Lucida Sans Unicode" panose="020B0602030504020204" pitchFamily="34" charset="0"/>
              </a:rPr>
              <a:t> empid</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YEAR</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orderdate</a:t>
            </a:r>
            <a:r>
              <a:rPr lang="en-US" dirty="0">
                <a:solidFill>
                  <a:srgbClr val="808080"/>
                </a:solidFill>
                <a:latin typeface="Lucida Sans Unicode" panose="020B0602030504020204" pitchFamily="34" charset="0"/>
                <a:cs typeface="Lucida Sans Unicode" panose="020B0602030504020204" pitchFamily="34" charset="0"/>
              </a:rPr>
              <a:t>);</a:t>
            </a:r>
          </a:p>
        </p:txBody>
      </p:sp>
      <p:sp>
        <p:nvSpPr>
          <p:cNvPr id="7" name="AutoShape 3"/>
          <p:cNvSpPr>
            <a:spLocks noChangeArrowheads="1"/>
          </p:cNvSpPr>
          <p:nvPr/>
        </p:nvSpPr>
        <p:spPr bwMode="auto">
          <a:xfrm>
            <a:off x="706056" y="4888885"/>
            <a:ext cx="7172188" cy="1588127"/>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empid       orderyear   all_custs   unique_custs</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 ----------- ----------- ------------</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1           2006        26          22</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1           2007        55          40</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1           2008        42          32</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Typewriter" pitchFamily="49" charset="0"/>
                <a:cs typeface="Arial" charset="0"/>
              </a:rPr>
              <a:t>2           2006        16          15</a:t>
            </a:r>
          </a:p>
        </p:txBody>
      </p:sp>
    </p:spTree>
    <p:extLst>
      <p:ext uri="{BB962C8B-B14F-4D97-AF65-F5344CB8AC3E}">
        <p14:creationId xmlns:p14="http://schemas.microsoft.com/office/powerpoint/2010/main" val="231445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80dc0d0d-b960-422b-9ce0-120b6923fed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Aggregate Functions with NULL</a:t>
            </a:r>
            <a:endParaRPr lang="en-GB" dirty="0"/>
          </a:p>
        </p:txBody>
      </p:sp>
      <p:sp>
        <p:nvSpPr>
          <p:cNvPr id="3" name="Text Placeholder 2"/>
          <p:cNvSpPr>
            <a:spLocks noGrp="1"/>
          </p:cNvSpPr>
          <p:nvPr>
            <p:ph type="body" idx="1"/>
          </p:nvPr>
        </p:nvSpPr>
        <p:spPr/>
        <p:txBody>
          <a:bodyPr/>
          <a:lstStyle/>
          <a:p>
            <a:r>
              <a:rPr lang="en-GB" dirty="0"/>
              <a:t>Most aggregate functions ignore NULL</a:t>
            </a:r>
          </a:p>
          <a:p>
            <a:r>
              <a:rPr lang="en-GB" dirty="0"/>
              <a:t>COUNT(&lt;column&gt;) ignores NULL</a:t>
            </a:r>
          </a:p>
          <a:p>
            <a:r>
              <a:rPr lang="en-GB" dirty="0"/>
              <a:t>COUNT(*) counts all rows</a:t>
            </a:r>
          </a:p>
          <a:p>
            <a:r>
              <a:rPr lang="en-GB" dirty="0"/>
              <a:t>NULL may produce incorrect results (such as use of AVG)</a:t>
            </a:r>
          </a:p>
          <a:p>
            <a:r>
              <a:rPr lang="en-GB" dirty="0"/>
              <a:t>Use ISNULL or COALESCE to replace NULLs before </a:t>
            </a:r>
            <a:r>
              <a:rPr lang="en-GB" dirty="0" smtClean="0"/>
              <a:t>aggregating</a:t>
            </a:r>
            <a:endParaRPr lang="en-GB" dirty="0"/>
          </a:p>
        </p:txBody>
      </p:sp>
      <p:sp>
        <p:nvSpPr>
          <p:cNvPr id="5" name="AutoShape 3"/>
          <p:cNvSpPr>
            <a:spLocks noChangeArrowheads="1"/>
          </p:cNvSpPr>
          <p:nvPr/>
        </p:nvSpPr>
        <p:spPr bwMode="auto">
          <a:xfrm>
            <a:off x="706056" y="4477054"/>
            <a:ext cx="7172188" cy="132343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endParaRPr lang="en-US" sz="2000" dirty="0">
              <a:solidFill>
                <a:prstClr val="black"/>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r>
              <a:rPr lang="en-US" sz="2000" dirty="0">
                <a:solidFill>
                  <a:srgbClr val="FF00FF"/>
                </a:solidFill>
                <a:latin typeface="Lucida Sans Unicode" panose="020B0602030504020204" pitchFamily="34" charset="0"/>
                <a:cs typeface="Lucida Sans Unicode" panose="020B0602030504020204" pitchFamily="34" charset="0"/>
              </a:rPr>
              <a:t>AVG</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c2</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AvgWithNULLs</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prstClr val="black"/>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r>
              <a:rPr lang="en-US" sz="2000" dirty="0">
                <a:solidFill>
                  <a:srgbClr val="FF00FF"/>
                </a:solidFill>
                <a:latin typeface="Lucida Sans Unicode" panose="020B0602030504020204" pitchFamily="34" charset="0"/>
                <a:cs typeface="Lucida Sans Unicode" panose="020B0602030504020204" pitchFamily="34" charset="0"/>
              </a:rPr>
              <a:t>AVG</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FF00FF"/>
                </a:solidFill>
                <a:latin typeface="Lucida Sans Unicode" panose="020B0602030504020204" pitchFamily="34" charset="0"/>
                <a:cs typeface="Lucida Sans Unicode" panose="020B0602030504020204" pitchFamily="34" charset="0"/>
              </a:rPr>
              <a:t>COALESCE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c2</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0</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AvgWithNULLReplace</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dbo</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t2</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226777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d5a202ba-3174-4177-8cea-bffc9056f88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Aggregate Functions</a:t>
            </a:r>
            <a:endParaRPr lang="en-GB" dirty="0"/>
          </a:p>
        </p:txBody>
      </p:sp>
      <p:sp>
        <p:nvSpPr>
          <p:cNvPr id="3" name="Text Placeholder 2"/>
          <p:cNvSpPr>
            <a:spLocks noGrp="1"/>
          </p:cNvSpPr>
          <p:nvPr>
            <p:ph type="body" idx="1"/>
          </p:nvPr>
        </p:nvSpPr>
        <p:spPr/>
        <p:txBody>
          <a:bodyPr/>
          <a:lstStyle/>
          <a:p>
            <a:pPr marL="0" indent="0">
              <a:buNone/>
            </a:pPr>
            <a:r>
              <a:rPr lang="en-GB" dirty="0"/>
              <a:t>In this demonstration, you will see how to:</a:t>
            </a:r>
          </a:p>
          <a:p>
            <a:r>
              <a:rPr lang="en-GB" dirty="0"/>
              <a:t>Use built-in aggregate functions</a:t>
            </a:r>
          </a:p>
          <a:p>
            <a:endParaRPr lang="en-GB" dirty="0"/>
          </a:p>
        </p:txBody>
      </p:sp>
    </p:spTree>
    <p:extLst>
      <p:ext uri="{BB962C8B-B14F-4D97-AF65-F5344CB8AC3E}">
        <p14:creationId xmlns:p14="http://schemas.microsoft.com/office/powerpoint/2010/main" val="324928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4612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6</TotalTime>
  <Words>3080</Words>
  <Application>Microsoft Office PowerPoint</Application>
  <PresentationFormat>On-screen Show (4:3)</PresentationFormat>
  <Paragraphs>424</Paragraphs>
  <Slides>22</Slides>
  <Notes>22</Notes>
  <HiddenSlides>1</HiddenSlides>
  <MMClips>0</MMClips>
  <ScaleCrop>false</ScaleCrop>
  <HeadingPairs>
    <vt:vector size="6" baseType="variant">
      <vt:variant>
        <vt:lpstr>Fonts Used</vt:lpstr>
      </vt:variant>
      <vt:variant>
        <vt:i4>10</vt:i4>
      </vt:variant>
      <vt:variant>
        <vt:lpstr>Theme</vt:lpstr>
      </vt:variant>
      <vt:variant>
        <vt:i4>22</vt:i4>
      </vt:variant>
      <vt:variant>
        <vt:lpstr>Slide Titles</vt:lpstr>
      </vt:variant>
      <vt:variant>
        <vt:i4>22</vt:i4>
      </vt:variant>
    </vt:vector>
  </HeadingPairs>
  <TitlesOfParts>
    <vt:vector size="54" baseType="lpstr">
      <vt:lpstr>Arial</vt:lpstr>
      <vt:lpstr>Times New Roman</vt:lpstr>
      <vt:lpstr>Verdana</vt:lpstr>
      <vt:lpstr>Wingdings</vt:lpstr>
      <vt:lpstr>Lucida Sans Unicode</vt:lpstr>
      <vt:lpstr>Lucida Sans Typewriter</vt:lpstr>
      <vt:lpstr>Segoe UI Light</vt:lpstr>
      <vt:lpstr>Segoe UI</vt:lpstr>
      <vt:lpstr>Consolas</vt:lpstr>
      <vt:lpstr>Calibri</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20_NG_MOC_Core_ModuleNew2</vt:lpstr>
      <vt:lpstr>21_NG_MOC_Core_ModuleNew2</vt:lpstr>
      <vt:lpstr>Module 9</vt:lpstr>
      <vt:lpstr>Module Overview</vt:lpstr>
      <vt:lpstr>Lesson 1: Using Aggregate Functions</vt:lpstr>
      <vt:lpstr>Working with Aggregate Functions</vt:lpstr>
      <vt:lpstr>Built-in Aggregate Functions</vt:lpstr>
      <vt:lpstr>Using DISTINCT with Aggregate Functions</vt:lpstr>
      <vt:lpstr>Using Aggregate Functions with NULL</vt:lpstr>
      <vt:lpstr>Demonstration: Using Aggregate Functions</vt:lpstr>
      <vt:lpstr>PowerPoint Presentation</vt:lpstr>
      <vt:lpstr>Lesson 2: Using the GROUP BY Clause</vt:lpstr>
      <vt:lpstr>Using the GROUP BY Clause</vt:lpstr>
      <vt:lpstr>GROUP BY and the Logical Order of Operations</vt:lpstr>
      <vt:lpstr>GROUP BY Workflow</vt:lpstr>
      <vt:lpstr>Using GROUP BY with Aggregate Functions</vt:lpstr>
      <vt:lpstr>Demonstration: Using GROUP BY</vt:lpstr>
      <vt:lpstr>Lesson 3: Filtering Groups with HAVING</vt:lpstr>
      <vt:lpstr>Filtering Grouped Data Using the HAVING Clause</vt:lpstr>
      <vt:lpstr>Compare HAVING to WHERE</vt:lpstr>
      <vt:lpstr>Demonstration: Filtering Groups with HAVING</vt:lpstr>
      <vt:lpstr>Lab: Grouping and Aggregating Data</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dc:title>
  <dc:creator>Richard Strange</dc:creator>
  <cp:lastModifiedBy>Richard Strange</cp:lastModifiedBy>
  <cp:revision>3</cp:revision>
  <dcterms:created xsi:type="dcterms:W3CDTF">2017-01-26T15:35:37Z</dcterms:created>
  <dcterms:modified xsi:type="dcterms:W3CDTF">2017-01-27T11:51:02Z</dcterms:modified>
</cp:coreProperties>
</file>