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Lst>
  <p:notesMasterIdLst>
    <p:notesMasterId r:id="rId39"/>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Lst>
  <p:sldSz cx="9144000" cy="6858000" type="screen4x3"/>
  <p:notesSz cx="6858000" cy="9144000"/>
  <p:embeddedFontLst>
    <p:embeddedFont>
      <p:font typeface="Consolas" panose="020B0609020204030204" pitchFamily="49"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Lucida Sans Unicode" panose="020B0602030504020204" pitchFamily="34" charset="0"/>
      <p:regular r:id="rId52"/>
    </p:embeddedFont>
    <p:embeddedFont>
      <p:font typeface="Segoe UI Light" panose="020B0502040204020203" pitchFamily="34" charset="0"/>
      <p:regular r:id="rId53"/>
      <p:italic r:id="rId54"/>
    </p:embeddedFont>
    <p:embeddedFont>
      <p:font typeface="Verdana" panose="020B060403050404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notesMaster" Target="notesMasters/notesMaster1.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Master" Target="slideMasters/slideMaster8.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font" Target="fonts/font7.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A04FA-5C71-4BFE-A046-5C3C79299BE0}"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56E2D-D23F-4641-9E63-CA0BAA673708}" type="slidenum">
              <a:rPr lang="en-GB" smtClean="0"/>
              <a:t>‹#›</a:t>
            </a:fld>
            <a:endParaRPr lang="en-GB" dirty="0"/>
          </a:p>
        </p:txBody>
      </p:sp>
    </p:spTree>
    <p:extLst>
      <p:ext uri="{BB962C8B-B14F-4D97-AF65-F5344CB8AC3E}">
        <p14:creationId xmlns:p14="http://schemas.microsoft.com/office/powerpoint/2010/main" val="404756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ka.ms/q812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777292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example above appears in the workbook, broken down step by step. Walk the students through it using the workbook notes.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Why can't a correlated subquery be executed separately from the outer query?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subquery depends on input from the outer query for its values.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6501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example evaluates each row in Sales.Orders, takes the current row’s customer ID, and passes it to the inner query to find the most recent order for that customer ID.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04409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Write a Correlated Subquery</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31522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Human Resources database has recently been extended to record the skills possessed by employees. Employees have added their skills to the database by using a web-based user interface. You want to find employees who have not yet added their skills. You have the following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e.EmployeeID, e.FirstName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HumanResources.Employees AS 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WHERE NOT EXISTS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SELECT s.EmployeeID, s.SkillName, s.SkillCategory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FROM HumanResources.Skills AS 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WHERE e.EmployeeID = s.EmployeeID);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How can you improve the query?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the inner query SELECT clause, replace the list of columns with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11676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See </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Subqueries with EXISTS</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 the SQL Server 2016 Technical Documentation: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Subqueries with EXISTS</a:t>
            </a:r>
          </a:p>
          <a:p>
            <a:pPr>
              <a:lnSpc>
                <a:spcPct val="107000"/>
              </a:lnSpc>
              <a:spcAft>
                <a:spcPts val="800"/>
              </a:spcAft>
            </a:pPr>
            <a:r>
              <a:rPr lang="en-GB" sz="1000" u="sng" dirty="0" smtClean="0">
                <a:effectLst/>
                <a:latin typeface="Arial" panose="020B0604020202020204" pitchFamily="34" charset="0"/>
                <a:ea typeface="Calibri" panose="020F0502020204030204" pitchFamily="34" charset="0"/>
                <a:cs typeface="Segoe UI" panose="020B0502040204020203" pitchFamily="34" charset="0"/>
                <a:hlinkClick r:id="rId3"/>
              </a:rPr>
              <a:t>http://aka.ms/q812le</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78151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Note: the SELECT list typically only uses an asterisk because no data will be returned. The inner query tests to see if there are any rows in its results. It will not return the rows themselves.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697880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Write Queries Using EXISTS and NOT EXISTS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31 - Demonstration C.sql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4b</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597182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Important: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when comparing your results with the provided sample outputs, the column ordering and total number of affected rows should always match. However, remember that the order of the rows in the output of a query without an ORDER BY clause is not guaranteed. Therefore, the order of the rows in the sample outputs may be different to yours. Also, the answer outputs include abbreviated results.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Writing Queries That Use Self-Contained Subqueries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sales department needs some advanced reports to analyze sales orders. You will write different SELECT statements that use self-contained subqueries.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Writing Queries That Use Scalar and Multiresult Subqueries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marketing department would like to prepare materials for different groups of products and customers, based on historic sales information. You have to prepare different SELECT statements that use a subquery in the WHERE clause.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3: Writing Queries That Use Correlated Subqueries and an EXISTS Predicate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sales department would like to have some additional reports to display different analyses of existing customers. Because the requests are complex, you will need to use correlated subqueries.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79237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81156E2D-D23F-4641-9E63-CA0BAA673708}"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58647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Can a correlated subquery return a multi-valued set?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type of subquery may be rewritten as a JOIN?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Correlated subqueries.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columns should appear in the SELECT list of a subquery following the EXISTS predicate?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Only a * needs to be specified. No actual columns will be retrieved.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62700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6321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are troubleshooting a query. The outer query contains an inner query in its WHERE clause. The first inner query also contains a second inner query in its WHERE clause. Both inner queries are self-contained. The complete query returns an error. How should you approach this task?</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Break the complete query into its constituent subqueries. Start with the innermost subquery and test to see if it returns the information you expect. Next, test the first inner query. Finally, test the complete query.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87618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self-contained subqueries are easier to test when they are separated from the outer query.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0806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slide illustrates the difference between self-contained and correlated subqueries. Do not go into specifics of the queries shown—you will cover that later in this module. Instead emphasize that, in self-contained subqueries, the inner query does not take information from the outer query. By contrast, in a correlated subquery, the inner query requires information from the outer query.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27228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example returns details about the most recent order.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is the error returned if the inner query is not scalar and the outer is written to expect a single value:</a:t>
            </a: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Msg 512, Level 16, State 1, Line 1</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Subquery returned more than 1 value. This is not permitted when the subquery follows =, !=, &lt;, &lt;= , &gt;, &gt;= or when it is used as an expression.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43610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example returns information about orders placed by customers in Mexico. This may be rewritten as a JOIN: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c.custid, o.orderid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Sales.Customers AS c JOIN Sales.Orders AS 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 c.custid = o.custid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WHERE c.country = 'Mexico‘;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to the students that sometimes it’s easier to write and test a query one piece at a time, in which case a subquery may be more accessible.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81405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Write a Nested Subquery</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D:\Demofiles\Mod10</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 right-click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Run as administrator</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User Account Control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wait for the script to finish.</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the command prompt, press any key.</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File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menu, point to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File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 File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navigate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D:\Demofiles\Mod10\Demo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 and then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Queries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Note the error message.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
        <p:nvSpPr>
          <p:cNvPr id="7" name="TextBox 6"/>
          <p:cNvSpPr txBox="1"/>
          <p:nvPr/>
        </p:nvSpPr>
        <p:spPr>
          <a:xfrm>
            <a:off x="20320" y="8869680"/>
            <a:ext cx="1871025" cy="246221"/>
          </a:xfrm>
          <a:prstGeom prst="rect">
            <a:avLst/>
          </a:prstGeom>
          <a:noFill/>
        </p:spPr>
        <p:txBody>
          <a:bodyPr vert="horz" wrap="none" rtlCol="0">
            <a:spAutoFit/>
          </a:bodyPr>
          <a:lstStyle/>
          <a:p>
            <a:r>
              <a:rPr lang="en-GB" sz="1000" dirty="0" smtClean="0">
                <a:latin typeface="Arial" panose="020B0604020202020204" pitchFamily="34" charset="0"/>
              </a:rPr>
              <a:t>(More notes on the next slide)</a:t>
            </a:r>
            <a:endParaRPr lang="en-GB" sz="1000" dirty="0">
              <a:latin typeface="Arial" panose="020B0604020202020204" pitchFamily="34" charset="0"/>
            </a:endParaRPr>
          </a:p>
        </p:txBody>
      </p:sp>
    </p:spTree>
    <p:extLst>
      <p:ext uri="{BB962C8B-B14F-4D97-AF65-F5344CB8AC3E}">
        <p14:creationId xmlns:p14="http://schemas.microsoft.com/office/powerpoint/2010/main" val="3318225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of the following statements about correlated subqueries is correct?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To troubleshoot a correlated subquery, execute the inner query first on its own, before placing it into the outer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In a correlated subquery, the inner query is run only once, regardless of the number of rows the outer query returns.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In a correlated subquery, the inner query uses data returned by the outer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In a correlated subquery, the inner query is executed first, the outer query second.</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In a correlated subquery, the inner query uses data returned by the outer query.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1156E2D-D23F-4641-9E63-CA0BAA673708}"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10: Using Subqueries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79559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54942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54102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39515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12112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23742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665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64582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2582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56417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81923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88576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06665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84543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6841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70962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27922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23987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3623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7625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17449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52410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95415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196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833505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567897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722804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35887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453634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66696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34528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62942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9947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31025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9587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968269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16170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5192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979088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70504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5790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69507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27564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97078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68528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40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72355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11861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05473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01555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74852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634522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181304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54246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37433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20733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626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90457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46272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231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31080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3390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81184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921763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11960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775319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41984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045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06611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1909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76797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14587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2294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74232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58252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323746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7251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908487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53752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265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42752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548606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61862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29337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8178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7116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24854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47656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80739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415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65142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27995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5350366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24917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29117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29024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42069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82265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9400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31414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1937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07935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046486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34790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795704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483129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73346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02236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55167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028115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902077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71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4038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349090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44165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08261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308134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993638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5507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575692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78489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62696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912254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979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527990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12872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78072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567048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581865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05409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08121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929396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7451069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507791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8599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35711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584483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568309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828242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55450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352588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09000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873939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74184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7446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3323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8655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820942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7063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3271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2959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644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19659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1024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192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6204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8369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070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4239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1903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19619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5969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1245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3592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1880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9908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1893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62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4176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939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2634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0296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76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2776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61092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26976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7992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6455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3668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8656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2343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2388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2618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4791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832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89329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8705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0661980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0300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1181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759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25561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72472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798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22712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975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3772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94693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80223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666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499357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26973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2661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5098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59826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76011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87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55192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39442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88135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94049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30101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07800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32467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90057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54672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48846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308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71768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279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3092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29143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02844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4084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10541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65500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0651760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6657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12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76765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209061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54939610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7612157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4819939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3063677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7314194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1298914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0104396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4021588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6483498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519048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333687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493673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3615615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7334889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902003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5428773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8759101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10</a:t>
            </a:r>
            <a:endParaRPr lang="en-GB" dirty="0"/>
          </a:p>
        </p:txBody>
      </p:sp>
      <p:sp>
        <p:nvSpPr>
          <p:cNvPr id="3" name="Subtitle 2"/>
          <p:cNvSpPr>
            <a:spLocks noGrp="1"/>
          </p:cNvSpPr>
          <p:nvPr>
            <p:ph type="subTitle" sz="quarter" idx="1"/>
          </p:nvPr>
        </p:nvSpPr>
        <p:spPr/>
        <p:txBody>
          <a:bodyPr/>
          <a:lstStyle/>
          <a:p>
            <a:r>
              <a:rPr lang="en-GB" dirty="0" smtClean="0"/>
              <a:t>Using Subqueries
</a:t>
            </a:r>
            <a:endParaRPr lang="en-GB" dirty="0"/>
          </a:p>
        </p:txBody>
      </p:sp>
    </p:spTree>
    <p:extLst>
      <p:ext uri="{BB962C8B-B14F-4D97-AF65-F5344CB8AC3E}">
        <p14:creationId xmlns:p14="http://schemas.microsoft.com/office/powerpoint/2010/main" val="249738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Correlated Subqueries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sz="2400" kern="0" dirty="0">
                <a:solidFill>
                  <a:srgbClr val="000000"/>
                </a:solidFill>
              </a:rPr>
              <a:t>Correlated subqueries refer to elements of tables used in outer query</a:t>
            </a:r>
          </a:p>
          <a:p>
            <a:pPr lvl="0"/>
            <a:r>
              <a:rPr lang="en-GB" sz="2400" kern="0" dirty="0">
                <a:solidFill>
                  <a:srgbClr val="000000"/>
                </a:solidFill>
              </a:rPr>
              <a:t>Dependent on outer query, cannot be executed separately</a:t>
            </a:r>
          </a:p>
          <a:p>
            <a:pPr lvl="1"/>
            <a:r>
              <a:rPr lang="en-GB" sz="2000" kern="0" dirty="0">
                <a:solidFill>
                  <a:srgbClr val="000000"/>
                </a:solidFill>
              </a:rPr>
              <a:t>Harder to test than self-contained subqueries</a:t>
            </a:r>
          </a:p>
          <a:p>
            <a:pPr lvl="0"/>
            <a:r>
              <a:rPr lang="en-GB" sz="2400" kern="0" dirty="0">
                <a:solidFill>
                  <a:srgbClr val="000000"/>
                </a:solidFill>
              </a:rPr>
              <a:t>Behaves as if inner query is executed once per outer row</a:t>
            </a:r>
          </a:p>
          <a:p>
            <a:pPr lvl="0"/>
            <a:r>
              <a:rPr lang="en-GB" sz="2400" kern="0" dirty="0">
                <a:solidFill>
                  <a:srgbClr val="000000"/>
                </a:solidFill>
              </a:rPr>
              <a:t>May return scalar value or multiple values</a:t>
            </a:r>
          </a:p>
          <a:p>
            <a:pPr lvl="0"/>
            <a:endParaRPr lang="en-GB" sz="2400" kern="0" dirty="0">
              <a:solidFill>
                <a:srgbClr val="000000"/>
              </a:solidFill>
            </a:endParaRPr>
          </a:p>
        </p:txBody>
      </p:sp>
      <p:sp>
        <p:nvSpPr>
          <p:cNvPr id="5" name="AutoShape 3"/>
          <p:cNvSpPr>
            <a:spLocks noChangeArrowheads="1"/>
          </p:cNvSpPr>
          <p:nvPr/>
        </p:nvSpPr>
        <p:spPr bwMode="auto">
          <a:xfrm>
            <a:off x="458788" y="4058664"/>
            <a:ext cx="7843838" cy="2109907"/>
          </a:xfrm>
          <a:prstGeom prst="roundRect">
            <a:avLst>
              <a:gd name="adj" fmla="val 0"/>
            </a:avLst>
          </a:prstGeom>
          <a:solidFill>
            <a:srgbClr val="D3D3D3"/>
          </a:solidFill>
          <a:ln w="9525" algn="ctr">
            <a:solidFill>
              <a:schemeClr val="accent1"/>
            </a:solidFill>
            <a:round/>
            <a:headEnd/>
            <a:tailEnd/>
          </a:ln>
          <a:effectLst/>
        </p:spPr>
        <p:txBody>
          <a:bodyPr wrap="square" anchor="ctr">
            <a:spAutoFit/>
          </a:bodyPr>
          <a:lstStyle/>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SELECT</a:t>
            </a:r>
            <a:r>
              <a:rPr lang="en-US" dirty="0">
                <a:solidFill>
                  <a:prstClr val="black"/>
                </a:solidFill>
                <a:latin typeface="Lucida Sans Unicode" panose="020B0602030504020204" pitchFamily="34" charset="0"/>
                <a:cs typeface="Lucida Sans Unicode" panose="020B0602030504020204" pitchFamily="34" charset="0"/>
              </a:rPr>
              <a:t> orderid</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empid</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orderdate</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FROM</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Orders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O1</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WHERE</a:t>
            </a:r>
            <a:r>
              <a:rPr lang="en-US" dirty="0">
                <a:solidFill>
                  <a:prstClr val="black"/>
                </a:solidFill>
                <a:latin typeface="Lucida Sans Unicode" panose="020B0602030504020204" pitchFamily="34" charset="0"/>
                <a:cs typeface="Lucida Sans Unicode" panose="020B0602030504020204" pitchFamily="34" charset="0"/>
              </a:rPr>
              <a:t> orderdate </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srgbClr val="0000FF"/>
                </a:solidFill>
                <a:latin typeface="Lucida Sans Unicode" panose="020B0602030504020204" pitchFamily="34" charset="0"/>
                <a:cs typeface="Lucida Sans Unicode" panose="020B0602030504020204" pitchFamily="34" charset="0"/>
              </a:rPr>
              <a:t>SELECT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MAX</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orderdate</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FROM</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Orders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O2</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WHERE</a:t>
            </a:r>
            <a:r>
              <a:rPr lang="en-US" dirty="0">
                <a:solidFill>
                  <a:prstClr val="black"/>
                </a:solidFill>
                <a:latin typeface="Lucida Sans Unicode" panose="020B0602030504020204" pitchFamily="34" charset="0"/>
                <a:cs typeface="Lucida Sans Unicode" panose="020B0602030504020204" pitchFamily="34" charset="0"/>
              </a:rPr>
              <a:t> O2</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empid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O1</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empid</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ORDER</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BY</a:t>
            </a:r>
            <a:r>
              <a:rPr lang="en-US" dirty="0">
                <a:solidFill>
                  <a:prstClr val="black"/>
                </a:solidFill>
                <a:latin typeface="Lucida Sans Unicode" panose="020B0602030504020204" pitchFamily="34" charset="0"/>
                <a:cs typeface="Lucida Sans Unicode" panose="020B0602030504020204" pitchFamily="34" charset="0"/>
              </a:rPr>
              <a:t> empid</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orderdate</a:t>
            </a:r>
            <a:r>
              <a:rPr lang="en-US"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413107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Correlated Subqueries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Write inner query to accept input value from outer query</a:t>
            </a:r>
          </a:p>
          <a:p>
            <a:pPr lvl="0"/>
            <a:r>
              <a:rPr lang="en-US" kern="0" dirty="0">
                <a:solidFill>
                  <a:srgbClr val="000000"/>
                </a:solidFill>
              </a:rPr>
              <a:t>Write outer query to accept appropriate return result (scalar or multi-valued)</a:t>
            </a:r>
          </a:p>
          <a:p>
            <a:pPr lvl="0"/>
            <a:r>
              <a:rPr lang="en-US" kern="0" dirty="0">
                <a:solidFill>
                  <a:srgbClr val="000000"/>
                </a:solidFill>
              </a:rPr>
              <a:t>Correlate queries by passing value from outer query to match argument in inner query</a:t>
            </a:r>
          </a:p>
          <a:p>
            <a:pPr lvl="0"/>
            <a:endParaRPr lang="en-US" kern="0" dirty="0">
              <a:solidFill>
                <a:srgbClr val="000000"/>
              </a:solidFill>
            </a:endParaRPr>
          </a:p>
        </p:txBody>
      </p:sp>
      <p:sp>
        <p:nvSpPr>
          <p:cNvPr id="5" name="AutoShape 3"/>
          <p:cNvSpPr>
            <a:spLocks noChangeArrowheads="1"/>
          </p:cNvSpPr>
          <p:nvPr/>
        </p:nvSpPr>
        <p:spPr bwMode="auto">
          <a:xfrm>
            <a:off x="596447" y="4058664"/>
            <a:ext cx="7843838" cy="2109907"/>
          </a:xfrm>
          <a:prstGeom prst="roundRect">
            <a:avLst>
              <a:gd name="adj" fmla="val 0"/>
            </a:avLst>
          </a:prstGeom>
          <a:solidFill>
            <a:srgbClr val="D3D3D3"/>
          </a:solidFill>
          <a:ln w="9525" algn="ctr">
            <a:solidFill>
              <a:schemeClr val="accent1"/>
            </a:solidFill>
            <a:round/>
            <a:headEnd/>
            <a:tailEnd/>
          </a:ln>
          <a:effectLst/>
        </p:spPr>
        <p:txBody>
          <a:bodyPr wrap="square" anchor="ctr">
            <a:spAutoFit/>
          </a:bodyPr>
          <a:lstStyle/>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SELECT</a:t>
            </a:r>
            <a:r>
              <a:rPr lang="en-US" dirty="0">
                <a:solidFill>
                  <a:prstClr val="black"/>
                </a:solidFill>
                <a:latin typeface="Lucida Sans Unicode" panose="020B0602030504020204" pitchFamily="34" charset="0"/>
                <a:cs typeface="Lucida Sans Unicode" panose="020B0602030504020204" pitchFamily="34" charset="0"/>
              </a:rPr>
              <a:t> custid</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orderid</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orderdate</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FROM</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Orders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outerorders</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WHERE</a:t>
            </a:r>
            <a:r>
              <a:rPr lang="en-US" dirty="0">
                <a:solidFill>
                  <a:prstClr val="black"/>
                </a:solidFill>
                <a:latin typeface="Lucida Sans Unicode" panose="020B0602030504020204" pitchFamily="34" charset="0"/>
                <a:cs typeface="Lucida Sans Unicode" panose="020B0602030504020204" pitchFamily="34" charset="0"/>
              </a:rPr>
              <a:t> orderdate </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srgbClr val="0000FF"/>
                </a:solidFill>
                <a:latin typeface="Lucida Sans Unicode" panose="020B0602030504020204" pitchFamily="34" charset="0"/>
                <a:cs typeface="Lucida Sans Unicode" panose="020B0602030504020204" pitchFamily="34" charset="0"/>
              </a:rPr>
              <a:t>SELECT</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FF00FF"/>
                </a:solidFill>
                <a:latin typeface="Lucida Sans Unicode" panose="020B0602030504020204" pitchFamily="34" charset="0"/>
                <a:cs typeface="Lucida Sans Unicode" panose="020B0602030504020204" pitchFamily="34" charset="0"/>
              </a:rPr>
              <a:t>MAX</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orderdate</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FROM</a:t>
            </a:r>
            <a:r>
              <a:rPr lang="en-US" dirty="0">
                <a:solidFill>
                  <a:prstClr val="black"/>
                </a:solidFill>
                <a:latin typeface="Lucida Sans Unicode" panose="020B0602030504020204" pitchFamily="34" charset="0"/>
                <a:cs typeface="Lucida Sans Unicode" panose="020B0602030504020204" pitchFamily="34" charset="0"/>
              </a:rPr>
              <a:t> Sales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Orders </a:t>
            </a:r>
            <a:r>
              <a:rPr lang="en-US" dirty="0">
                <a:solidFill>
                  <a:srgbClr val="0000FF"/>
                </a:solidFill>
                <a:latin typeface="Lucida Sans Unicode" panose="020B0602030504020204" pitchFamily="34" charset="0"/>
                <a:cs typeface="Lucida Sans Unicode" panose="020B0602030504020204" pitchFamily="34" charset="0"/>
              </a:rPr>
              <a:t>AS</a:t>
            </a:r>
            <a:r>
              <a:rPr lang="en-US" dirty="0">
                <a:solidFill>
                  <a:prstClr val="black"/>
                </a:solidFill>
                <a:latin typeface="Lucida Sans Unicode" panose="020B0602030504020204" pitchFamily="34" charset="0"/>
                <a:cs typeface="Lucida Sans Unicode" panose="020B0602030504020204" pitchFamily="34" charset="0"/>
              </a:rPr>
              <a:t> innerorders</a:t>
            </a:r>
          </a:p>
          <a:p>
            <a:pPr lvl="0" fontAlgn="base">
              <a:spcBef>
                <a:spcPct val="0"/>
              </a:spcBef>
              <a:spcAft>
                <a:spcPct val="0"/>
              </a:spcAft>
            </a:pP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WHERE</a:t>
            </a:r>
            <a:r>
              <a:rPr lang="en-US" dirty="0">
                <a:solidFill>
                  <a:prstClr val="black"/>
                </a:solidFill>
                <a:latin typeface="Lucida Sans Unicode" panose="020B0602030504020204" pitchFamily="34" charset="0"/>
                <a:cs typeface="Lucida Sans Unicode" panose="020B0602030504020204" pitchFamily="34" charset="0"/>
              </a:rPr>
              <a:t> innerorders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custid </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 outerorders</a:t>
            </a:r>
            <a:r>
              <a:rPr lang="en-US" dirty="0">
                <a:solidFill>
                  <a:srgbClr val="808080"/>
                </a:solidFill>
                <a:latin typeface="Lucida Sans Unicode" panose="020B0602030504020204" pitchFamily="34" charset="0"/>
                <a:cs typeface="Lucida Sans Unicode" panose="020B0602030504020204" pitchFamily="34" charset="0"/>
              </a:rPr>
              <a:t>.</a:t>
            </a:r>
            <a:r>
              <a:rPr lang="en-US" dirty="0">
                <a:solidFill>
                  <a:prstClr val="black"/>
                </a:solidFill>
                <a:latin typeface="Lucida Sans Unicode" panose="020B0602030504020204" pitchFamily="34" charset="0"/>
                <a:cs typeface="Lucida Sans Unicode" panose="020B0602030504020204" pitchFamily="34" charset="0"/>
              </a:rPr>
              <a:t>custid</a:t>
            </a:r>
            <a:r>
              <a:rPr lang="en-US"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dirty="0">
                <a:solidFill>
                  <a:srgbClr val="0000FF"/>
                </a:solidFill>
                <a:latin typeface="Lucida Sans Unicode" panose="020B0602030504020204" pitchFamily="34" charset="0"/>
                <a:cs typeface="Lucida Sans Unicode" panose="020B0602030504020204" pitchFamily="34" charset="0"/>
              </a:rPr>
              <a:t>ORDER</a:t>
            </a:r>
            <a:r>
              <a:rPr lang="en-US" dirty="0">
                <a:solidFill>
                  <a:prstClr val="black"/>
                </a:solidFill>
                <a:latin typeface="Lucida Sans Unicode" panose="020B0602030504020204" pitchFamily="34" charset="0"/>
                <a:cs typeface="Lucida Sans Unicode" panose="020B0602030504020204" pitchFamily="34" charset="0"/>
              </a:rPr>
              <a:t> </a:t>
            </a:r>
            <a:r>
              <a:rPr lang="en-US" dirty="0">
                <a:solidFill>
                  <a:srgbClr val="0000FF"/>
                </a:solidFill>
                <a:latin typeface="Lucida Sans Unicode" panose="020B0602030504020204" pitchFamily="34" charset="0"/>
                <a:cs typeface="Lucida Sans Unicode" panose="020B0602030504020204" pitchFamily="34" charset="0"/>
              </a:rPr>
              <a:t>BY</a:t>
            </a:r>
            <a:r>
              <a:rPr lang="en-US" dirty="0">
                <a:solidFill>
                  <a:prstClr val="black"/>
                </a:solidFill>
                <a:latin typeface="Lucida Sans Unicode" panose="020B0602030504020204" pitchFamily="34" charset="0"/>
                <a:cs typeface="Lucida Sans Unicode" panose="020B0602030504020204" pitchFamily="34" charset="0"/>
              </a:rPr>
              <a:t> custid</a:t>
            </a:r>
            <a:r>
              <a:rPr lang="en-US"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40416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6947a6ed-9135-4234-a1fc-287b8324df8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Writing Correlated Subqueries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Write a correlated subquery</a:t>
            </a:r>
          </a:p>
          <a:p>
            <a:pPr lvl="0"/>
            <a:endParaRPr lang="en-US" kern="0" dirty="0">
              <a:solidFill>
                <a:srgbClr val="000000"/>
              </a:solidFill>
            </a:endParaRPr>
          </a:p>
        </p:txBody>
      </p:sp>
    </p:spTree>
    <p:extLst>
      <p:ext uri="{BB962C8B-B14F-4D97-AF65-F5344CB8AC3E}">
        <p14:creationId xmlns:p14="http://schemas.microsoft.com/office/powerpoint/2010/main" val="2240569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Using the EXISTS Predicate with Subqueries</a:t>
            </a:r>
            <a:endParaRPr lang="en-GB" dirty="0"/>
          </a:p>
        </p:txBody>
      </p:sp>
      <p:sp>
        <p:nvSpPr>
          <p:cNvPr id="3" name="Text Placeholder 2"/>
          <p:cNvSpPr>
            <a:spLocks noGrp="1"/>
          </p:cNvSpPr>
          <p:nvPr>
            <p:ph type="body" idx="1"/>
          </p:nvPr>
        </p:nvSpPr>
        <p:spPr/>
        <p:txBody>
          <a:bodyPr/>
          <a:lstStyle/>
          <a:p>
            <a:r>
              <a:rPr lang="en-GB" dirty="0" smtClean="0"/>
              <a:t>Working with EXISTS
Writing Queries Using EXISTS with Subqueries
Demonstration: Writing Subqueries Using EXISTS</a:t>
            </a:r>
            <a:endParaRPr lang="en-GB" dirty="0"/>
          </a:p>
        </p:txBody>
      </p:sp>
    </p:spTree>
    <p:extLst>
      <p:ext uri="{BB962C8B-B14F-4D97-AF65-F5344CB8AC3E}">
        <p14:creationId xmlns:p14="http://schemas.microsoft.com/office/powerpoint/2010/main" val="51047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EXISTS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When a subquery is used with the keyword EXISTS, it functions as an existence test</a:t>
            </a:r>
          </a:p>
          <a:p>
            <a:pPr lvl="1"/>
            <a:r>
              <a:rPr lang="en-GB" kern="0" dirty="0">
                <a:solidFill>
                  <a:srgbClr val="000000"/>
                </a:solidFill>
              </a:rPr>
              <a:t>True or false only—no rows passed back to outer query</a:t>
            </a:r>
          </a:p>
          <a:p>
            <a:pPr lvl="0"/>
            <a:r>
              <a:rPr lang="en-GB" kern="0" dirty="0">
                <a:solidFill>
                  <a:srgbClr val="000000"/>
                </a:solidFill>
              </a:rPr>
              <a:t>EXISTS evaluates to TRUE or FALSE (not UNKNOWN)</a:t>
            </a:r>
          </a:p>
          <a:p>
            <a:pPr lvl="1"/>
            <a:r>
              <a:rPr lang="en-GB" kern="0" dirty="0">
                <a:solidFill>
                  <a:srgbClr val="000000"/>
                </a:solidFill>
              </a:rPr>
              <a:t>If any rows are returned by the subquery, EXISTS returns TRUE</a:t>
            </a:r>
          </a:p>
          <a:p>
            <a:pPr lvl="1"/>
            <a:r>
              <a:rPr lang="en-GB" kern="0" dirty="0">
                <a:solidFill>
                  <a:srgbClr val="000000"/>
                </a:solidFill>
              </a:rPr>
              <a:t>If no rows are returned, EXISTS returns FALSE</a:t>
            </a:r>
          </a:p>
          <a:p>
            <a:pPr lvl="0"/>
            <a:r>
              <a:rPr lang="en-GB" kern="0" dirty="0">
                <a:solidFill>
                  <a:srgbClr val="000000"/>
                </a:solidFill>
              </a:rPr>
              <a:t>Syntax:</a:t>
            </a:r>
          </a:p>
          <a:p>
            <a:pPr lvl="0"/>
            <a:endParaRPr lang="en-US" kern="0" dirty="0">
              <a:solidFill>
                <a:srgbClr val="000000"/>
              </a:solidFill>
            </a:endParaRPr>
          </a:p>
        </p:txBody>
      </p:sp>
      <p:sp>
        <p:nvSpPr>
          <p:cNvPr id="5" name="AutoShape 3"/>
          <p:cNvSpPr>
            <a:spLocks noChangeArrowheads="1"/>
          </p:cNvSpPr>
          <p:nvPr/>
        </p:nvSpPr>
        <p:spPr bwMode="auto">
          <a:xfrm>
            <a:off x="619672" y="5120850"/>
            <a:ext cx="7272338" cy="479524"/>
          </a:xfrm>
          <a:prstGeom prst="roundRect">
            <a:avLst>
              <a:gd name="adj" fmla="val 7093"/>
            </a:avLst>
          </a:prstGeom>
          <a:solidFill>
            <a:srgbClr val="D3D3D3"/>
          </a:solidFill>
          <a:ln w="9525" algn="ctr">
            <a:solidFill>
              <a:schemeClr val="accent1"/>
            </a:solidFill>
            <a:round/>
            <a:headEnd/>
            <a:tailEnd/>
          </a:ln>
          <a:effectLst/>
        </p:spPr>
        <p:txBody>
          <a:bodyPr wrap="square" anchor="ctr">
            <a:spAutoFit/>
          </a:bodyPr>
          <a:lstStyle/>
          <a:p>
            <a:pPr lvl="0" fontAlgn="base">
              <a:spcBef>
                <a:spcPct val="0"/>
              </a:spcBef>
              <a:spcAft>
                <a:spcPct val="0"/>
              </a:spcAft>
            </a:pPr>
            <a:r>
              <a:rPr lang="en-GB" sz="2400" dirty="0">
                <a:solidFill>
                  <a:srgbClr val="0000FF"/>
                </a:solidFill>
                <a:latin typeface="Consolas" panose="020B0609020204030204" pitchFamily="49" charset="0"/>
                <a:cs typeface="Arial" charset="0"/>
              </a:rPr>
              <a:t>WHERE</a:t>
            </a:r>
            <a:r>
              <a:rPr lang="en-GB" sz="2400" dirty="0">
                <a:solidFill>
                  <a:prstClr val="black"/>
                </a:solidFill>
                <a:latin typeface="Consolas" panose="020B0609020204030204" pitchFamily="49" charset="0"/>
                <a:cs typeface="Arial" charset="0"/>
              </a:rPr>
              <a:t> [NOT] </a:t>
            </a:r>
            <a:r>
              <a:rPr lang="en-GB" sz="2400" dirty="0">
                <a:solidFill>
                  <a:srgbClr val="808080"/>
                </a:solidFill>
                <a:latin typeface="Consolas" panose="020B0609020204030204" pitchFamily="49" charset="0"/>
                <a:cs typeface="Arial" charset="0"/>
              </a:rPr>
              <a:t>EXISTS</a:t>
            </a:r>
            <a:r>
              <a:rPr lang="en-GB" sz="2400" dirty="0">
                <a:solidFill>
                  <a:srgbClr val="0000FF"/>
                </a:solidFill>
                <a:latin typeface="Consolas" panose="020B0609020204030204" pitchFamily="49" charset="0"/>
                <a:cs typeface="Arial" charset="0"/>
              </a:rPr>
              <a:t> </a:t>
            </a:r>
            <a:r>
              <a:rPr lang="en-GB" sz="2400" dirty="0">
                <a:solidFill>
                  <a:srgbClr val="808080"/>
                </a:solidFill>
                <a:latin typeface="Consolas" panose="020B0609020204030204" pitchFamily="49" charset="0"/>
                <a:cs typeface="Arial" charset="0"/>
              </a:rPr>
              <a:t>(</a:t>
            </a:r>
            <a:r>
              <a:rPr lang="en-GB" sz="2400" dirty="0">
                <a:solidFill>
                  <a:prstClr val="black"/>
                </a:solidFill>
                <a:latin typeface="Consolas" panose="020B0609020204030204" pitchFamily="49" charset="0"/>
                <a:cs typeface="Arial" charset="0"/>
              </a:rPr>
              <a:t>subquery</a:t>
            </a:r>
            <a:r>
              <a:rPr lang="en-GB" sz="2400" dirty="0">
                <a:solidFill>
                  <a:srgbClr val="808080"/>
                </a:solidFill>
                <a:latin typeface="Consolas" panose="020B0609020204030204" pitchFamily="49" charset="0"/>
                <a:cs typeface="Arial" charset="0"/>
              </a:rPr>
              <a:t>)</a:t>
            </a:r>
            <a:endParaRPr lang="en-US" sz="2800"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60523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Queries Using EXISTS with Subqueries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The keyword EXISTS does not follow a column name or other expression</a:t>
            </a:r>
          </a:p>
          <a:p>
            <a:pPr lvl="0"/>
            <a:r>
              <a:rPr lang="en-US" kern="0" dirty="0">
                <a:solidFill>
                  <a:srgbClr val="000000"/>
                </a:solidFill>
              </a:rPr>
              <a:t>The SELECT list of a subquery introduced by EXISTS typically only uses an asterisk (*) </a:t>
            </a:r>
          </a:p>
          <a:p>
            <a:pPr lvl="0"/>
            <a:endParaRPr lang="en-US" kern="0" dirty="0">
              <a:solidFill>
                <a:srgbClr val="000000"/>
              </a:solidFill>
            </a:endParaRPr>
          </a:p>
        </p:txBody>
      </p:sp>
      <p:sp>
        <p:nvSpPr>
          <p:cNvPr id="5" name="AutoShape 3"/>
          <p:cNvSpPr>
            <a:spLocks noChangeArrowheads="1"/>
          </p:cNvSpPr>
          <p:nvPr/>
        </p:nvSpPr>
        <p:spPr bwMode="auto">
          <a:xfrm>
            <a:off x="714375" y="2933878"/>
            <a:ext cx="7272338" cy="1754326"/>
          </a:xfrm>
          <a:prstGeom prst="roundRect">
            <a:avLst>
              <a:gd name="adj" fmla="val 0"/>
            </a:avLst>
          </a:prstGeom>
          <a:solidFill>
            <a:srgbClr val="D3D3D3"/>
          </a:solidFill>
          <a:ln w="9525" algn="ctr">
            <a:solidFill>
              <a:schemeClr val="accent1"/>
            </a:solidFill>
            <a:round/>
            <a:headEnd/>
            <a:tailEnd/>
          </a:ln>
          <a:effectLst/>
        </p:spPr>
        <p:txBody>
          <a:bodyPr wrap="square" anchor="ctr">
            <a:spAutoFit/>
          </a:bodyPr>
          <a:lstStyle/>
          <a:p>
            <a:pPr lvl="0" fontAlgn="base">
              <a:spcBef>
                <a:spcPct val="0"/>
              </a:spcBef>
              <a:spcAft>
                <a:spcPct val="0"/>
              </a:spcAft>
            </a:pPr>
            <a:r>
              <a:rPr lang="en-GB" dirty="0">
                <a:solidFill>
                  <a:srgbClr val="0000FF"/>
                </a:solidFill>
                <a:latin typeface="Consolas" panose="020B0609020204030204" pitchFamily="49" charset="0"/>
                <a:cs typeface="Arial" charset="0"/>
              </a:rPr>
              <a:t>SELECT</a:t>
            </a:r>
            <a:r>
              <a:rPr lang="en-GB" dirty="0">
                <a:solidFill>
                  <a:prstClr val="black"/>
                </a:solidFill>
                <a:latin typeface="Consolas" panose="020B0609020204030204" pitchFamily="49" charset="0"/>
                <a:cs typeface="Arial" charset="0"/>
              </a:rPr>
              <a:t> custid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companyname</a:t>
            </a:r>
          </a:p>
          <a:p>
            <a:pPr lvl="0" fontAlgn="base">
              <a:spcBef>
                <a:spcPct val="0"/>
              </a:spcBef>
              <a:spcAft>
                <a:spcPct val="0"/>
              </a:spcAft>
            </a:pPr>
            <a:r>
              <a:rPr lang="en-GB" dirty="0">
                <a:solidFill>
                  <a:srgbClr val="0000FF"/>
                </a:solidFill>
                <a:latin typeface="Consolas" panose="020B0609020204030204" pitchFamily="49" charset="0"/>
                <a:cs typeface="Arial" charset="0"/>
              </a:rPr>
              <a:t>FROM</a:t>
            </a:r>
            <a:r>
              <a:rPr lang="en-GB" dirty="0">
                <a:solidFill>
                  <a:prstClr val="black"/>
                </a:solidFill>
                <a:latin typeface="Consolas" panose="020B0609020204030204" pitchFamily="49" charset="0"/>
                <a:cs typeface="Arial" charset="0"/>
              </a:rPr>
              <a:t> Sales</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Customers </a:t>
            </a:r>
            <a:r>
              <a:rPr lang="en-GB" dirty="0">
                <a:solidFill>
                  <a:srgbClr val="0000FF"/>
                </a:solidFill>
                <a:latin typeface="Consolas" panose="020B0609020204030204" pitchFamily="49" charset="0"/>
                <a:cs typeface="Arial" charset="0"/>
              </a:rPr>
              <a:t>AS</a:t>
            </a:r>
            <a:r>
              <a:rPr lang="en-GB" dirty="0">
                <a:solidFill>
                  <a:prstClr val="black"/>
                </a:solidFill>
                <a:latin typeface="Consolas" panose="020B0609020204030204" pitchFamily="49" charset="0"/>
                <a:cs typeface="Arial" charset="0"/>
              </a:rPr>
              <a:t> c</a:t>
            </a:r>
          </a:p>
          <a:p>
            <a:pPr lvl="0" fontAlgn="base">
              <a:spcBef>
                <a:spcPct val="0"/>
              </a:spcBef>
              <a:spcAft>
                <a:spcPct val="0"/>
              </a:spcAft>
            </a:pPr>
            <a:r>
              <a:rPr lang="en-GB" dirty="0">
                <a:solidFill>
                  <a:srgbClr val="0000FF"/>
                </a:solidFill>
                <a:latin typeface="Consolas" panose="020B0609020204030204" pitchFamily="49" charset="0"/>
                <a:cs typeface="Arial" charset="0"/>
              </a:rPr>
              <a:t>WHERE</a:t>
            </a:r>
            <a:r>
              <a:rPr lang="en-GB" dirty="0">
                <a:solidFill>
                  <a:prstClr val="black"/>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EXISTS</a:t>
            </a:r>
            <a:r>
              <a:rPr lang="en-GB" dirty="0">
                <a:solidFill>
                  <a:srgbClr val="0000FF"/>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a:t>
            </a:r>
            <a:endParaRPr lang="en-GB" dirty="0">
              <a:solidFill>
                <a:prstClr val="black"/>
              </a:solidFill>
              <a:latin typeface="Consolas" panose="020B0609020204030204" pitchFamily="49" charset="0"/>
              <a:cs typeface="Arial" charset="0"/>
            </a:endParaRPr>
          </a:p>
          <a:p>
            <a:pPr lvl="0" fontAlgn="base">
              <a:spcBef>
                <a:spcPct val="0"/>
              </a:spcBef>
              <a:spcAft>
                <a:spcPct val="0"/>
              </a:spcAft>
            </a:pPr>
            <a:r>
              <a:rPr lang="en-GB" dirty="0">
                <a:solidFill>
                  <a:srgbClr val="0000FF"/>
                </a:solidFill>
                <a:latin typeface="Consolas" panose="020B0609020204030204" pitchFamily="49" charset="0"/>
                <a:cs typeface="Arial" charset="0"/>
              </a:rPr>
              <a:t>   SELECT</a:t>
            </a:r>
            <a:r>
              <a:rPr lang="en-GB" dirty="0">
                <a:solidFill>
                  <a:prstClr val="black"/>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p>
          <a:p>
            <a:pPr lvl="0" fontAlgn="base">
              <a:spcBef>
                <a:spcPct val="0"/>
              </a:spcBef>
              <a:spcAft>
                <a:spcPct val="0"/>
              </a:spcAft>
            </a:pPr>
            <a:r>
              <a:rPr lang="en-GB" dirty="0">
                <a:solidFill>
                  <a:srgbClr val="0000FF"/>
                </a:solidFill>
                <a:latin typeface="Consolas" panose="020B0609020204030204" pitchFamily="49" charset="0"/>
                <a:cs typeface="Arial" charset="0"/>
              </a:rPr>
              <a:t>   FROM</a:t>
            </a:r>
            <a:r>
              <a:rPr lang="en-GB" dirty="0">
                <a:solidFill>
                  <a:prstClr val="black"/>
                </a:solidFill>
                <a:latin typeface="Consolas" panose="020B0609020204030204" pitchFamily="49" charset="0"/>
                <a:cs typeface="Arial" charset="0"/>
              </a:rPr>
              <a:t> Sales</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Orders </a:t>
            </a:r>
            <a:r>
              <a:rPr lang="en-GB" dirty="0">
                <a:solidFill>
                  <a:srgbClr val="0000FF"/>
                </a:solidFill>
                <a:latin typeface="Consolas" panose="020B0609020204030204" pitchFamily="49" charset="0"/>
                <a:cs typeface="Arial" charset="0"/>
              </a:rPr>
              <a:t>AS</a:t>
            </a:r>
            <a:r>
              <a:rPr lang="en-GB" dirty="0">
                <a:solidFill>
                  <a:prstClr val="black"/>
                </a:solidFill>
                <a:latin typeface="Consolas" panose="020B0609020204030204" pitchFamily="49" charset="0"/>
                <a:cs typeface="Arial" charset="0"/>
              </a:rPr>
              <a:t> o</a:t>
            </a:r>
          </a:p>
          <a:p>
            <a:pPr lvl="0" fontAlgn="base">
              <a:spcBef>
                <a:spcPct val="0"/>
              </a:spcBef>
              <a:spcAft>
                <a:spcPct val="0"/>
              </a:spcAft>
            </a:pPr>
            <a:r>
              <a:rPr lang="en-GB" dirty="0">
                <a:solidFill>
                  <a:srgbClr val="0000FF"/>
                </a:solidFill>
                <a:latin typeface="Consolas" panose="020B0609020204030204" pitchFamily="49" charset="0"/>
                <a:cs typeface="Arial" charset="0"/>
              </a:rPr>
              <a:t>   WHERE</a:t>
            </a:r>
            <a:r>
              <a:rPr lang="en-GB" dirty="0">
                <a:solidFill>
                  <a:prstClr val="black"/>
                </a:solidFill>
                <a:latin typeface="Consolas" panose="020B0609020204030204" pitchFamily="49" charset="0"/>
                <a:cs typeface="Arial" charset="0"/>
              </a:rPr>
              <a:t> c</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custid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o</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custid</a:t>
            </a:r>
            <a:r>
              <a:rPr lang="en-GB" dirty="0">
                <a:solidFill>
                  <a:srgbClr val="808080"/>
                </a:solidFill>
                <a:latin typeface="Consolas" panose="020B0609020204030204" pitchFamily="49" charset="0"/>
                <a:cs typeface="Arial" charset="0"/>
              </a:rPr>
              <a:t>);</a:t>
            </a:r>
            <a:endParaRPr lang="en-US" dirty="0">
              <a:solidFill>
                <a:srgbClr val="000000"/>
              </a:solidFill>
              <a:latin typeface="Lucida Sans Unicode" panose="020B0602030504020204" pitchFamily="34" charset="0"/>
              <a:cs typeface="Lucida Sans Unicode" panose="020B0602030504020204" pitchFamily="34" charset="0"/>
            </a:endParaRPr>
          </a:p>
        </p:txBody>
      </p:sp>
      <p:sp>
        <p:nvSpPr>
          <p:cNvPr id="6" name="AutoShape 3"/>
          <p:cNvSpPr>
            <a:spLocks noChangeArrowheads="1"/>
          </p:cNvSpPr>
          <p:nvPr/>
        </p:nvSpPr>
        <p:spPr bwMode="auto">
          <a:xfrm>
            <a:off x="698500" y="4889856"/>
            <a:ext cx="7272338" cy="1754326"/>
          </a:xfrm>
          <a:prstGeom prst="roundRect">
            <a:avLst>
              <a:gd name="adj" fmla="val 0"/>
            </a:avLst>
          </a:prstGeom>
          <a:solidFill>
            <a:srgbClr val="D3D3D3"/>
          </a:solidFill>
          <a:ln w="9525" algn="ctr">
            <a:solidFill>
              <a:schemeClr val="accent1"/>
            </a:solidFill>
            <a:round/>
            <a:headEnd/>
            <a:tailEnd/>
          </a:ln>
          <a:effectLst/>
        </p:spPr>
        <p:txBody>
          <a:bodyPr wrap="square" anchor="ctr">
            <a:spAutoFit/>
          </a:bodyPr>
          <a:lstStyle/>
          <a:p>
            <a:pPr lvl="0" fontAlgn="base">
              <a:spcBef>
                <a:spcPct val="0"/>
              </a:spcBef>
              <a:spcAft>
                <a:spcPct val="0"/>
              </a:spcAft>
            </a:pPr>
            <a:r>
              <a:rPr lang="en-GB" dirty="0">
                <a:solidFill>
                  <a:srgbClr val="0000FF"/>
                </a:solidFill>
                <a:latin typeface="Consolas" panose="020B0609020204030204" pitchFamily="49" charset="0"/>
                <a:cs typeface="Arial" charset="0"/>
              </a:rPr>
              <a:t>SELECT</a:t>
            </a:r>
            <a:r>
              <a:rPr lang="en-GB" dirty="0">
                <a:solidFill>
                  <a:prstClr val="black"/>
                </a:solidFill>
                <a:latin typeface="Consolas" panose="020B0609020204030204" pitchFamily="49" charset="0"/>
                <a:cs typeface="Arial" charset="0"/>
              </a:rPr>
              <a:t> custid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companyname</a:t>
            </a:r>
          </a:p>
          <a:p>
            <a:pPr lvl="0" fontAlgn="base">
              <a:spcBef>
                <a:spcPct val="0"/>
              </a:spcBef>
              <a:spcAft>
                <a:spcPct val="0"/>
              </a:spcAft>
            </a:pPr>
            <a:r>
              <a:rPr lang="en-GB" dirty="0">
                <a:solidFill>
                  <a:srgbClr val="0000FF"/>
                </a:solidFill>
                <a:latin typeface="Consolas" panose="020B0609020204030204" pitchFamily="49" charset="0"/>
                <a:cs typeface="Arial" charset="0"/>
              </a:rPr>
              <a:t>FROM</a:t>
            </a:r>
            <a:r>
              <a:rPr lang="en-GB" dirty="0">
                <a:solidFill>
                  <a:prstClr val="black"/>
                </a:solidFill>
                <a:latin typeface="Consolas" panose="020B0609020204030204" pitchFamily="49" charset="0"/>
                <a:cs typeface="Arial" charset="0"/>
              </a:rPr>
              <a:t> Sales</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Customers </a:t>
            </a:r>
            <a:r>
              <a:rPr lang="en-GB" dirty="0">
                <a:solidFill>
                  <a:srgbClr val="0000FF"/>
                </a:solidFill>
                <a:latin typeface="Consolas" panose="020B0609020204030204" pitchFamily="49" charset="0"/>
                <a:cs typeface="Arial" charset="0"/>
              </a:rPr>
              <a:t>AS</a:t>
            </a:r>
            <a:r>
              <a:rPr lang="en-GB" dirty="0">
                <a:solidFill>
                  <a:prstClr val="black"/>
                </a:solidFill>
                <a:latin typeface="Consolas" panose="020B0609020204030204" pitchFamily="49" charset="0"/>
                <a:cs typeface="Arial" charset="0"/>
              </a:rPr>
              <a:t> c</a:t>
            </a:r>
          </a:p>
          <a:p>
            <a:pPr lvl="0" fontAlgn="base">
              <a:spcBef>
                <a:spcPct val="0"/>
              </a:spcBef>
              <a:spcAft>
                <a:spcPct val="0"/>
              </a:spcAft>
            </a:pPr>
            <a:r>
              <a:rPr lang="en-GB" dirty="0">
                <a:solidFill>
                  <a:srgbClr val="0000FF"/>
                </a:solidFill>
                <a:latin typeface="Consolas" panose="020B0609020204030204" pitchFamily="49" charset="0"/>
                <a:cs typeface="Arial" charset="0"/>
              </a:rPr>
              <a:t>WHERE</a:t>
            </a:r>
            <a:r>
              <a:rPr lang="en-GB" dirty="0">
                <a:solidFill>
                  <a:prstClr val="black"/>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NOT</a:t>
            </a:r>
            <a:r>
              <a:rPr lang="en-GB" dirty="0">
                <a:solidFill>
                  <a:prstClr val="black"/>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EXISTS</a:t>
            </a:r>
            <a:r>
              <a:rPr lang="en-GB" dirty="0">
                <a:solidFill>
                  <a:srgbClr val="0000FF"/>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a:t>
            </a:r>
            <a:endParaRPr lang="en-GB" dirty="0">
              <a:solidFill>
                <a:prstClr val="black"/>
              </a:solidFill>
              <a:latin typeface="Consolas" panose="020B0609020204030204" pitchFamily="49" charset="0"/>
              <a:cs typeface="Arial" charset="0"/>
            </a:endParaRPr>
          </a:p>
          <a:p>
            <a:pPr lvl="0" fontAlgn="base">
              <a:spcBef>
                <a:spcPct val="0"/>
              </a:spcBef>
              <a:spcAft>
                <a:spcPct val="0"/>
              </a:spcAft>
            </a:pPr>
            <a:r>
              <a:rPr lang="en-GB" dirty="0">
                <a:solidFill>
                  <a:srgbClr val="0000FF"/>
                </a:solidFill>
                <a:latin typeface="Consolas" panose="020B0609020204030204" pitchFamily="49" charset="0"/>
                <a:cs typeface="Arial" charset="0"/>
              </a:rPr>
              <a:t>   SELECT</a:t>
            </a:r>
            <a:r>
              <a:rPr lang="en-GB" dirty="0">
                <a:solidFill>
                  <a:prstClr val="black"/>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p>
          <a:p>
            <a:pPr lvl="0" fontAlgn="base">
              <a:spcBef>
                <a:spcPct val="0"/>
              </a:spcBef>
              <a:spcAft>
                <a:spcPct val="0"/>
              </a:spcAft>
            </a:pPr>
            <a:r>
              <a:rPr lang="en-GB" dirty="0">
                <a:solidFill>
                  <a:srgbClr val="0000FF"/>
                </a:solidFill>
                <a:latin typeface="Consolas" panose="020B0609020204030204" pitchFamily="49" charset="0"/>
                <a:cs typeface="Arial" charset="0"/>
              </a:rPr>
              <a:t>   FROM</a:t>
            </a:r>
            <a:r>
              <a:rPr lang="en-GB" dirty="0">
                <a:solidFill>
                  <a:prstClr val="black"/>
                </a:solidFill>
                <a:latin typeface="Consolas" panose="020B0609020204030204" pitchFamily="49" charset="0"/>
                <a:cs typeface="Arial" charset="0"/>
              </a:rPr>
              <a:t> Sales</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Orders </a:t>
            </a:r>
            <a:r>
              <a:rPr lang="en-GB" dirty="0">
                <a:solidFill>
                  <a:srgbClr val="0000FF"/>
                </a:solidFill>
                <a:latin typeface="Consolas" panose="020B0609020204030204" pitchFamily="49" charset="0"/>
                <a:cs typeface="Arial" charset="0"/>
              </a:rPr>
              <a:t>AS</a:t>
            </a:r>
            <a:r>
              <a:rPr lang="en-GB" dirty="0">
                <a:solidFill>
                  <a:prstClr val="black"/>
                </a:solidFill>
                <a:latin typeface="Consolas" panose="020B0609020204030204" pitchFamily="49" charset="0"/>
                <a:cs typeface="Arial" charset="0"/>
              </a:rPr>
              <a:t> o</a:t>
            </a:r>
          </a:p>
          <a:p>
            <a:pPr lvl="0" fontAlgn="base">
              <a:spcBef>
                <a:spcPct val="0"/>
              </a:spcBef>
              <a:spcAft>
                <a:spcPct val="0"/>
              </a:spcAft>
            </a:pPr>
            <a:r>
              <a:rPr lang="en-GB" dirty="0">
                <a:solidFill>
                  <a:srgbClr val="0000FF"/>
                </a:solidFill>
                <a:latin typeface="Consolas" panose="020B0609020204030204" pitchFamily="49" charset="0"/>
                <a:cs typeface="Arial" charset="0"/>
              </a:rPr>
              <a:t>   WHERE</a:t>
            </a:r>
            <a:r>
              <a:rPr lang="en-GB" dirty="0">
                <a:solidFill>
                  <a:prstClr val="black"/>
                </a:solidFill>
                <a:latin typeface="Consolas" panose="020B0609020204030204" pitchFamily="49" charset="0"/>
                <a:cs typeface="Arial" charset="0"/>
              </a:rPr>
              <a:t> c</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custid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o</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custid</a:t>
            </a:r>
            <a:r>
              <a:rPr lang="en-GB" dirty="0">
                <a:solidFill>
                  <a:srgbClr val="808080"/>
                </a:solidFill>
                <a:latin typeface="Consolas" panose="020B0609020204030204" pitchFamily="49" charset="0"/>
                <a:cs typeface="Arial" charset="0"/>
              </a:rPr>
              <a:t>);</a:t>
            </a:r>
            <a:endParaRPr lang="en-US"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00462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6d386421-7a76-4109-a7f0-0246e2ee237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Writing Subqueries Using EXISTS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Write queries using EXISTS and NOT EXISTS</a:t>
            </a:r>
          </a:p>
          <a:p>
            <a:pPr lvl="0"/>
            <a:endParaRPr lang="en-US" kern="0" dirty="0">
              <a:solidFill>
                <a:srgbClr val="000000"/>
              </a:solidFill>
            </a:endParaRPr>
          </a:p>
        </p:txBody>
      </p:sp>
    </p:spTree>
    <p:extLst>
      <p:ext uri="{BB962C8B-B14F-4D97-AF65-F5344CB8AC3E}">
        <p14:creationId xmlns:p14="http://schemas.microsoft.com/office/powerpoint/2010/main" val="10816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Using Subqueries</a:t>
            </a:r>
            <a:endParaRPr lang="en-GB" dirty="0"/>
          </a:p>
        </p:txBody>
      </p:sp>
      <p:sp>
        <p:nvSpPr>
          <p:cNvPr id="3" name="Text Placeholder 2"/>
          <p:cNvSpPr>
            <a:spLocks noGrp="1"/>
          </p:cNvSpPr>
          <p:nvPr>
            <p:ph type="body" idx="1"/>
          </p:nvPr>
        </p:nvSpPr>
        <p:spPr/>
        <p:txBody>
          <a:bodyPr/>
          <a:lstStyle/>
          <a:p>
            <a:r>
              <a:rPr lang="en-GB" dirty="0" smtClean="0"/>
              <a:t>Exercise 1: Writing Queries That Use Self-Contained Subqueries
Exercise 2: Writing Queries That Use Scalar and Multiresult Subqueries
Exercise 3: Writing Queries That Use Correlated Subqueries and an EXISTS Predicate</a:t>
            </a:r>
            <a:endParaRPr lang="en-GB" dirty="0"/>
          </a:p>
        </p:txBody>
      </p:sp>
      <p:sp>
        <p:nvSpPr>
          <p:cNvPr id="4" name="TextBox 3"/>
          <p:cNvSpPr txBox="1"/>
          <p:nvPr/>
        </p:nvSpPr>
        <p:spPr>
          <a:xfrm>
            <a:off x="458788" y="3787476"/>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185410"/>
            <a:ext cx="6379247"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endParaRPr lang="en-GB" sz="2800" b="0" i="0" u="none" strike="noStrike" baseline="0" dirty="0" smtClean="0">
              <a:latin typeface="Segoe UI" panose="020B0502040204020203" pitchFamily="34" charset="0"/>
            </a:endParaRP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60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198885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As a business analyst for Adventure Works, you are writing reports using corporate databases stored in SQL Server. You have been handed a set of business requirements for data and will write T-SQL queries to retrieve the specified data from the databases. Due to the complexity of some of the requests, you will need to embed subqueries into your queries to return results in a single query.</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34362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Writing Self-Contained Subqueries
Writing Correlated Subqueries
Using the EXISTS Predicate with Subqueries</a:t>
            </a:r>
            <a:endParaRPr lang="en-GB" dirty="0"/>
          </a:p>
        </p:txBody>
      </p:sp>
    </p:spTree>
    <p:extLst>
      <p:ext uri="{BB962C8B-B14F-4D97-AF65-F5344CB8AC3E}">
        <p14:creationId xmlns:p14="http://schemas.microsoft.com/office/powerpoint/2010/main" val="423432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Writing Self-Contained Subqueries</a:t>
            </a:r>
            <a:endParaRPr lang="en-GB" dirty="0"/>
          </a:p>
        </p:txBody>
      </p:sp>
      <p:sp>
        <p:nvSpPr>
          <p:cNvPr id="3" name="Text Placeholder 2"/>
          <p:cNvSpPr>
            <a:spLocks noGrp="1"/>
          </p:cNvSpPr>
          <p:nvPr>
            <p:ph type="body" idx="1"/>
          </p:nvPr>
        </p:nvSpPr>
        <p:spPr/>
        <p:txBody>
          <a:bodyPr/>
          <a:lstStyle/>
          <a:p>
            <a:r>
              <a:rPr lang="en-GB" dirty="0" smtClean="0"/>
              <a:t>Working with Subqueries
Writing Scalar Subqueries
Writing Multi-Valued Subqueries
Demonstration: Writing Self-Contained Subqueries</a:t>
            </a:r>
            <a:endParaRPr lang="en-GB" dirty="0"/>
          </a:p>
        </p:txBody>
      </p:sp>
    </p:spTree>
    <p:extLst>
      <p:ext uri="{BB962C8B-B14F-4D97-AF65-F5344CB8AC3E}">
        <p14:creationId xmlns:p14="http://schemas.microsoft.com/office/powerpoint/2010/main" val="1110536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Subqueries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Subqueries are nested queries: queries within queries</a:t>
            </a:r>
          </a:p>
          <a:p>
            <a:pPr lvl="0"/>
            <a:r>
              <a:rPr lang="en-GB" kern="0" dirty="0">
                <a:solidFill>
                  <a:srgbClr val="000000"/>
                </a:solidFill>
              </a:rPr>
              <a:t>Results of inner query passed to outer query</a:t>
            </a:r>
          </a:p>
          <a:p>
            <a:pPr lvl="1"/>
            <a:r>
              <a:rPr lang="en-GB" kern="0" dirty="0">
                <a:solidFill>
                  <a:srgbClr val="000000"/>
                </a:solidFill>
              </a:rPr>
              <a:t>Inner query acts like an expression from perspective of outer query</a:t>
            </a:r>
          </a:p>
          <a:p>
            <a:pPr lvl="0"/>
            <a:r>
              <a:rPr lang="en-GB" kern="0" dirty="0">
                <a:solidFill>
                  <a:srgbClr val="000000"/>
                </a:solidFill>
              </a:rPr>
              <a:t>Subqueries can be self-contained or correlated</a:t>
            </a:r>
          </a:p>
          <a:p>
            <a:pPr lvl="1"/>
            <a:r>
              <a:rPr lang="en-GB" kern="0" dirty="0">
                <a:solidFill>
                  <a:srgbClr val="000000"/>
                </a:solidFill>
              </a:rPr>
              <a:t>Self-contained subqueries have no dependency on outer query</a:t>
            </a:r>
          </a:p>
          <a:p>
            <a:pPr lvl="1"/>
            <a:r>
              <a:rPr lang="en-GB" kern="0" dirty="0">
                <a:solidFill>
                  <a:srgbClr val="000000"/>
                </a:solidFill>
              </a:rPr>
              <a:t>Correlated subqueries depend on values from outer query</a:t>
            </a:r>
          </a:p>
          <a:p>
            <a:pPr lvl="0"/>
            <a:r>
              <a:rPr lang="en-GB" kern="0" dirty="0">
                <a:solidFill>
                  <a:srgbClr val="000000"/>
                </a:solidFill>
              </a:rPr>
              <a:t>Subqueries can be scalar, multi-valued, or table-valued</a:t>
            </a:r>
            <a:endParaRPr lang="en-US" kern="0" dirty="0">
              <a:solidFill>
                <a:srgbClr val="000000"/>
              </a:solidFill>
            </a:endParaRPr>
          </a:p>
        </p:txBody>
      </p:sp>
    </p:spTree>
    <p:extLst>
      <p:ext uri="{BB962C8B-B14F-4D97-AF65-F5344CB8AC3E}">
        <p14:creationId xmlns:p14="http://schemas.microsoft.com/office/powerpoint/2010/main" val="75567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a373bb46-53e0-4bbf-abc1-e7786c5c1ec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Self-Contained and Correlated Subqueries</a:t>
            </a:r>
            <a:endParaRPr lang="en-GB" dirty="0"/>
          </a:p>
        </p:txBody>
      </p:sp>
      <p:sp>
        <p:nvSpPr>
          <p:cNvPr id="4" name="Content Placeholder 2"/>
          <p:cNvSpPr txBox="1">
            <a:spLocks/>
          </p:cNvSpPr>
          <p:nvPr/>
        </p:nvSpPr>
        <p:spPr>
          <a:xfrm>
            <a:off x="458788" y="1112519"/>
            <a:ext cx="8119156" cy="5056051"/>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 </a:t>
            </a:r>
          </a:p>
        </p:txBody>
      </p:sp>
      <p:grpSp>
        <p:nvGrpSpPr>
          <p:cNvPr id="5" name="Group 4" descr="The graphic shows how, in self-contained subqueries, the inner query does not take information from the outer query. By contrast, in a correlated subquery, the inner query requires information from the outer query."/>
          <p:cNvGrpSpPr/>
          <p:nvPr/>
        </p:nvGrpSpPr>
        <p:grpSpPr>
          <a:xfrm>
            <a:off x="564204" y="1439693"/>
            <a:ext cx="8053065" cy="4922197"/>
            <a:chOff x="564204" y="1439693"/>
            <a:chExt cx="8053065" cy="4922197"/>
          </a:xfrm>
        </p:grpSpPr>
        <p:sp>
          <p:nvSpPr>
            <p:cNvPr id="6" name="Rectangle 5"/>
            <p:cNvSpPr/>
            <p:nvPr/>
          </p:nvSpPr>
          <p:spPr bwMode="auto">
            <a:xfrm>
              <a:off x="564204" y="1439693"/>
              <a:ext cx="3558885" cy="4922197"/>
            </a:xfrm>
            <a:prstGeom prst="rect">
              <a:avLst/>
            </a:prstGeom>
            <a:solidFill>
              <a:srgbClr val="00188F"/>
            </a:solidFill>
            <a:ln w="9525" cap="flat" cmpd="sng" algn="ctr">
              <a:solidFill>
                <a:schemeClr val="accent1"/>
              </a:solidFill>
              <a:prstDash val="solid"/>
              <a:round/>
              <a:headEnd type="none" w="med" len="med"/>
              <a:tailEnd type="none" w="med" len="med"/>
            </a:ln>
            <a:effectLst/>
          </p:spPr>
          <p:txBody>
            <a:bodyPr vert="horz" wrap="square" lIns="182880" tIns="45720" rIns="182880" bIns="45720" numCol="1" rtlCol="0" anchor="t" anchorCtr="0" compatLnSpc="1">
              <a:prstTxWarp prst="textNoShape">
                <a:avLst/>
              </a:prstTxWarp>
            </a:bodyPr>
            <a:lstStyle/>
            <a:p>
              <a:pPr lvl="0" eaLnBrk="0" fontAlgn="base" hangingPunct="0">
                <a:spcBef>
                  <a:spcPct val="0"/>
                </a:spcBef>
                <a:spcAft>
                  <a:spcPct val="0"/>
                </a:spcAft>
              </a:pPr>
              <a:r>
                <a:rPr lang="en-GB" dirty="0">
                  <a:solidFill>
                    <a:srgbClr val="FFFFFF"/>
                  </a:solidFill>
                  <a:latin typeface="Segoe UI Light" panose="020B0502040204020203" pitchFamily="34" charset="0"/>
                  <a:cs typeface="Segoe UI Light" panose="020B0502040204020203" pitchFamily="34" charset="0"/>
                </a:rPr>
                <a:t>Outer Query:</a:t>
              </a:r>
            </a:p>
            <a:p>
              <a:pPr lvl="0" eaLnBrk="0" fontAlgn="base" hangingPunct="0">
                <a:spcBef>
                  <a:spcPct val="0"/>
                </a:spcBef>
                <a:spcAft>
                  <a:spcPct val="0"/>
                </a:spcAft>
              </a:pPr>
              <a:endParaRPr lang="en-GB" dirty="0">
                <a:solidFill>
                  <a:srgbClr val="FFFFFF"/>
                </a:solidFill>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dirty="0">
                  <a:solidFill>
                    <a:srgbClr val="FFFFFF"/>
                  </a:solidFill>
                  <a:latin typeface="Lucida Sans Unicode" panose="020B0602030504020204" pitchFamily="34" charset="0"/>
                  <a:cs typeface="Lucida Sans Unicode" panose="020B0602030504020204" pitchFamily="34" charset="0"/>
                </a:rPr>
                <a:t>SELECT orderid, productid, unitprice, qty</a:t>
              </a:r>
            </a:p>
            <a:p>
              <a:pPr lvl="0" eaLnBrk="0" fontAlgn="base" hangingPunct="0">
                <a:spcBef>
                  <a:spcPct val="0"/>
                </a:spcBef>
                <a:spcAft>
                  <a:spcPct val="0"/>
                </a:spcAft>
              </a:pPr>
              <a:r>
                <a:rPr lang="en-GB" dirty="0">
                  <a:solidFill>
                    <a:srgbClr val="FFFFFF"/>
                  </a:solidFill>
                  <a:latin typeface="Lucida Sans Unicode" panose="020B0602030504020204" pitchFamily="34" charset="0"/>
                  <a:cs typeface="Lucida Sans Unicode" panose="020B0602030504020204" pitchFamily="34" charset="0"/>
                </a:rPr>
                <a:t>FROM Sales.OrderDetails</a:t>
              </a:r>
            </a:p>
            <a:p>
              <a:pPr lvl="0" eaLnBrk="0" fontAlgn="base" hangingPunct="0">
                <a:spcBef>
                  <a:spcPct val="0"/>
                </a:spcBef>
                <a:spcAft>
                  <a:spcPct val="0"/>
                </a:spcAft>
              </a:pPr>
              <a:r>
                <a:rPr lang="en-GB" dirty="0">
                  <a:solidFill>
                    <a:srgbClr val="FFFFFF"/>
                  </a:solidFill>
                  <a:latin typeface="Lucida Sans Unicode" panose="020B0602030504020204" pitchFamily="34" charset="0"/>
                  <a:cs typeface="Lucida Sans Unicode" panose="020B0602030504020204" pitchFamily="34" charset="0"/>
                </a:rPr>
                <a:t>WHERE orderid = (        )</a:t>
              </a:r>
            </a:p>
          </p:txBody>
        </p:sp>
        <p:sp>
          <p:nvSpPr>
            <p:cNvPr id="7" name="Rectangle 6"/>
            <p:cNvSpPr/>
            <p:nvPr/>
          </p:nvSpPr>
          <p:spPr bwMode="auto">
            <a:xfrm>
              <a:off x="1210451" y="4165869"/>
              <a:ext cx="2698501" cy="1575881"/>
            </a:xfrm>
            <a:prstGeom prst="rect">
              <a:avLst/>
            </a:prstGeom>
            <a:solidFill>
              <a:srgbClr val="4668C5"/>
            </a:solidFill>
            <a:ln w="9525" cap="flat" cmpd="sng" algn="ctr">
              <a:noFill/>
              <a:prstDash val="solid"/>
              <a:round/>
              <a:headEnd type="none" w="med" len="med"/>
              <a:tailEnd type="none" w="med" len="med"/>
            </a:ln>
            <a:effectLst/>
          </p:spPr>
          <p:txBody>
            <a:bodyPr vert="horz" wrap="square" lIns="182880" tIns="45720" rIns="182880" bIns="45720" numCol="1" rtlCol="0" anchor="t" anchorCtr="0" compatLnSpc="1">
              <a:prstTxWarp prst="textNoShape">
                <a:avLst/>
              </a:prstTxWarp>
            </a:bodyPr>
            <a:lstStyle/>
            <a:p>
              <a:pPr lvl="0" eaLnBrk="0" fontAlgn="base" hangingPunct="0">
                <a:spcBef>
                  <a:spcPct val="0"/>
                </a:spcBef>
                <a:spcAft>
                  <a:spcPct val="0"/>
                </a:spcAft>
              </a:pPr>
              <a:r>
                <a:rPr lang="en-GB" dirty="0">
                  <a:solidFill>
                    <a:srgbClr val="FFFFFF"/>
                  </a:solidFill>
                  <a:latin typeface="Segoe UI Light" panose="020B0502040204020203" pitchFamily="34" charset="0"/>
                  <a:cs typeface="Segoe UI Light" panose="020B0502040204020203" pitchFamily="34" charset="0"/>
                </a:rPr>
                <a:t>Inner Query:</a:t>
              </a:r>
            </a:p>
            <a:p>
              <a:pPr lvl="0" eaLnBrk="0" fontAlgn="base" hangingPunct="0">
                <a:spcBef>
                  <a:spcPct val="0"/>
                </a:spcBef>
                <a:spcAft>
                  <a:spcPct val="0"/>
                </a:spcAft>
              </a:pPr>
              <a:endParaRPr lang="en-GB" dirty="0">
                <a:solidFill>
                  <a:srgbClr val="FFFFFF"/>
                </a:solidFill>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dirty="0">
                  <a:solidFill>
                    <a:srgbClr val="FFFFFF"/>
                  </a:solidFill>
                  <a:latin typeface="Lucida Sans Unicode" panose="020B0602030504020204" pitchFamily="34" charset="0"/>
                  <a:cs typeface="Lucida Sans Unicode" panose="020B0602030504020204" pitchFamily="34" charset="0"/>
                </a:rPr>
                <a:t>SELECT MAX(orderid) AS lastorder</a:t>
              </a:r>
            </a:p>
            <a:p>
              <a:pPr lvl="0" eaLnBrk="0" fontAlgn="base" hangingPunct="0">
                <a:spcBef>
                  <a:spcPct val="0"/>
                </a:spcBef>
                <a:spcAft>
                  <a:spcPct val="0"/>
                </a:spcAft>
              </a:pPr>
              <a:r>
                <a:rPr lang="en-GB" dirty="0">
                  <a:solidFill>
                    <a:srgbClr val="FFFFFF"/>
                  </a:solidFill>
                  <a:latin typeface="Lucida Sans Unicode" panose="020B0602030504020204" pitchFamily="34" charset="0"/>
                  <a:cs typeface="Lucida Sans Unicode" panose="020B0602030504020204" pitchFamily="34" charset="0"/>
                </a:rPr>
                <a:t>FROM Sales.Orders</a:t>
              </a:r>
            </a:p>
            <a:p>
              <a:pPr lvl="0" eaLnBrk="0" fontAlgn="base" hangingPunct="0">
                <a:spcBef>
                  <a:spcPct val="0"/>
                </a:spcBef>
                <a:spcAft>
                  <a:spcPct val="0"/>
                </a:spcAft>
              </a:pPr>
              <a:endParaRPr lang="en-GB" dirty="0">
                <a:solidFill>
                  <a:srgbClr val="FFFFFF"/>
                </a:solidFill>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endParaRPr lang="en-GB" dirty="0">
                <a:solidFill>
                  <a:srgbClr val="FFFFFF"/>
                </a:solidFill>
                <a:latin typeface="Segoe UI Light" panose="020B0502040204020203" pitchFamily="34" charset="0"/>
                <a:cs typeface="Segoe UI Light" panose="020B0502040204020203" pitchFamily="34" charset="0"/>
              </a:endParaRPr>
            </a:p>
          </p:txBody>
        </p:sp>
        <p:sp>
          <p:nvSpPr>
            <p:cNvPr id="8" name="Down Arrow 7"/>
            <p:cNvSpPr/>
            <p:nvPr/>
          </p:nvSpPr>
          <p:spPr bwMode="auto">
            <a:xfrm rot="10800000">
              <a:off x="2773838" y="3190671"/>
              <a:ext cx="583660" cy="1128410"/>
            </a:xfrm>
            <a:prstGeom prst="downArrow">
              <a:avLst/>
            </a:prstGeom>
            <a:solidFill>
              <a:srgbClr val="F472D0"/>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GB" b="1" dirty="0">
                <a:solidFill>
                  <a:srgbClr val="000000"/>
                </a:solidFill>
                <a:latin typeface="Verdana" pitchFamily="34" charset="0"/>
                <a:cs typeface="Arial" charset="0"/>
              </a:endParaRPr>
            </a:p>
          </p:txBody>
        </p:sp>
        <p:sp>
          <p:nvSpPr>
            <p:cNvPr id="9" name="Rectangle 8"/>
            <p:cNvSpPr/>
            <p:nvPr/>
          </p:nvSpPr>
          <p:spPr bwMode="auto">
            <a:xfrm>
              <a:off x="4555199" y="1439693"/>
              <a:ext cx="4062070" cy="4922197"/>
            </a:xfrm>
            <a:prstGeom prst="rect">
              <a:avLst/>
            </a:prstGeom>
            <a:solidFill>
              <a:srgbClr val="00188F"/>
            </a:solidFill>
            <a:ln w="9525" cap="flat" cmpd="sng" algn="ctr">
              <a:solidFill>
                <a:schemeClr val="accent1"/>
              </a:solidFill>
              <a:prstDash val="solid"/>
              <a:round/>
              <a:headEnd type="none" w="med" len="med"/>
              <a:tailEnd type="none" w="med" len="med"/>
            </a:ln>
            <a:effectLst/>
          </p:spPr>
          <p:txBody>
            <a:bodyPr vert="horz" wrap="square" lIns="182880" tIns="45720" rIns="182880" bIns="45720" numCol="1" rtlCol="0" anchor="t" anchorCtr="0" compatLnSpc="1">
              <a:prstTxWarp prst="textNoShape">
                <a:avLst/>
              </a:prstTxWarp>
            </a:bodyPr>
            <a:lstStyle/>
            <a:p>
              <a:pPr lvl="0" eaLnBrk="0" fontAlgn="base" hangingPunct="0">
                <a:spcBef>
                  <a:spcPct val="0"/>
                </a:spcBef>
                <a:spcAft>
                  <a:spcPct val="0"/>
                </a:spcAft>
              </a:pPr>
              <a:r>
                <a:rPr lang="en-GB" dirty="0">
                  <a:solidFill>
                    <a:srgbClr val="FFFFFF"/>
                  </a:solidFill>
                  <a:latin typeface="Segoe UI Light" panose="020B0502040204020203" pitchFamily="34" charset="0"/>
                  <a:cs typeface="Segoe UI Light" panose="020B0502040204020203" pitchFamily="34" charset="0"/>
                </a:rPr>
                <a:t>Outer Query:</a:t>
              </a:r>
            </a:p>
            <a:p>
              <a:pPr lvl="0" eaLnBrk="0" fontAlgn="base" hangingPunct="0">
                <a:spcBef>
                  <a:spcPct val="0"/>
                </a:spcBef>
                <a:spcAft>
                  <a:spcPct val="0"/>
                </a:spcAft>
              </a:pPr>
              <a:endParaRPr lang="en-GB" dirty="0">
                <a:solidFill>
                  <a:srgbClr val="FFFFFF"/>
                </a:solidFill>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dirty="0">
                  <a:solidFill>
                    <a:srgbClr val="FFFFFF"/>
                  </a:solidFill>
                  <a:latin typeface="Lucida Sans Unicode" panose="020B0602030504020204" pitchFamily="34" charset="0"/>
                  <a:cs typeface="Lucida Sans Unicode" panose="020B0602030504020204" pitchFamily="34" charset="0"/>
                </a:rPr>
                <a:t>SELECT orderid, empid, orderdate</a:t>
              </a:r>
            </a:p>
            <a:p>
              <a:pPr lvl="0" eaLnBrk="0" fontAlgn="base" hangingPunct="0">
                <a:spcBef>
                  <a:spcPct val="0"/>
                </a:spcBef>
                <a:spcAft>
                  <a:spcPct val="0"/>
                </a:spcAft>
              </a:pPr>
              <a:r>
                <a:rPr lang="en-GB" dirty="0">
                  <a:solidFill>
                    <a:srgbClr val="FFFFFF"/>
                  </a:solidFill>
                  <a:latin typeface="Lucida Sans Unicode" panose="020B0602030504020204" pitchFamily="34" charset="0"/>
                  <a:cs typeface="Lucida Sans Unicode" panose="020B0602030504020204" pitchFamily="34" charset="0"/>
                </a:rPr>
                <a:t>FROM Sales.Orders AS O1</a:t>
              </a:r>
            </a:p>
            <a:p>
              <a:pPr lvl="0" eaLnBrk="0" fontAlgn="base" hangingPunct="0">
                <a:spcBef>
                  <a:spcPct val="0"/>
                </a:spcBef>
                <a:spcAft>
                  <a:spcPct val="0"/>
                </a:spcAft>
              </a:pPr>
              <a:r>
                <a:rPr lang="en-GB" dirty="0">
                  <a:solidFill>
                    <a:srgbClr val="FFFFFF"/>
                  </a:solidFill>
                  <a:latin typeface="Lucida Sans Unicode" panose="020B0602030504020204" pitchFamily="34" charset="0"/>
                  <a:cs typeface="Lucida Sans Unicode" panose="020B0602030504020204" pitchFamily="34" charset="0"/>
                </a:rPr>
                <a:t>WHERE </a:t>
              </a:r>
            </a:p>
            <a:p>
              <a:pPr lvl="0" eaLnBrk="0" fontAlgn="base" hangingPunct="0">
                <a:spcBef>
                  <a:spcPct val="0"/>
                </a:spcBef>
                <a:spcAft>
                  <a:spcPct val="0"/>
                </a:spcAft>
              </a:pPr>
              <a:r>
                <a:rPr lang="en-GB" dirty="0">
                  <a:solidFill>
                    <a:srgbClr val="FFFFFF"/>
                  </a:solidFill>
                  <a:latin typeface="Lucida Sans Unicode" panose="020B0602030504020204" pitchFamily="34" charset="0"/>
                  <a:cs typeface="Lucida Sans Unicode" panose="020B0602030504020204" pitchFamily="34" charset="0"/>
                </a:rPr>
                <a:t>orderdate = (        )</a:t>
              </a:r>
            </a:p>
          </p:txBody>
        </p:sp>
        <p:sp>
          <p:nvSpPr>
            <p:cNvPr id="10" name="Rectangle 9"/>
            <p:cNvSpPr/>
            <p:nvPr/>
          </p:nvSpPr>
          <p:spPr bwMode="auto">
            <a:xfrm>
              <a:off x="5058383" y="3949431"/>
              <a:ext cx="3304528" cy="1792320"/>
            </a:xfrm>
            <a:prstGeom prst="rect">
              <a:avLst/>
            </a:prstGeom>
            <a:solidFill>
              <a:srgbClr val="4668C5"/>
            </a:solidFill>
            <a:ln w="9525" cap="flat" cmpd="sng" algn="ctr">
              <a:noFill/>
              <a:prstDash val="solid"/>
              <a:round/>
              <a:headEnd type="none" w="med" len="med"/>
              <a:tailEnd type="none" w="med" len="med"/>
            </a:ln>
            <a:effectLst/>
          </p:spPr>
          <p:txBody>
            <a:bodyPr vert="horz" wrap="square" lIns="182880" tIns="45720" rIns="182880" bIns="45720" numCol="1" rtlCol="0" anchor="t" anchorCtr="0" compatLnSpc="1">
              <a:prstTxWarp prst="textNoShape">
                <a:avLst/>
              </a:prstTxWarp>
            </a:bodyPr>
            <a:lstStyle/>
            <a:p>
              <a:pPr lvl="0" eaLnBrk="0" fontAlgn="base" hangingPunct="0">
                <a:spcBef>
                  <a:spcPct val="0"/>
                </a:spcBef>
                <a:spcAft>
                  <a:spcPct val="0"/>
                </a:spcAft>
              </a:pPr>
              <a:r>
                <a:rPr lang="en-GB" dirty="0">
                  <a:solidFill>
                    <a:srgbClr val="FFFFFF"/>
                  </a:solidFill>
                  <a:latin typeface="Segoe UI Light" panose="020B0502040204020203" pitchFamily="34" charset="0"/>
                  <a:cs typeface="Segoe UI Light" panose="020B0502040204020203" pitchFamily="34" charset="0"/>
                </a:rPr>
                <a:t>Inner Query:</a:t>
              </a:r>
            </a:p>
            <a:p>
              <a:pPr lvl="0" eaLnBrk="0" fontAlgn="base" hangingPunct="0">
                <a:spcBef>
                  <a:spcPct val="0"/>
                </a:spcBef>
                <a:spcAft>
                  <a:spcPct val="0"/>
                </a:spcAft>
              </a:pPr>
              <a:endParaRPr lang="en-GB" dirty="0">
                <a:solidFill>
                  <a:srgbClr val="FFFFFF"/>
                </a:solidFill>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dirty="0">
                  <a:solidFill>
                    <a:srgbClr val="FFFFFF"/>
                  </a:solidFill>
                  <a:latin typeface="Lucida Sans Unicode" panose="020B0602030504020204" pitchFamily="34" charset="0"/>
                  <a:cs typeface="Lucida Sans Unicode" panose="020B0602030504020204" pitchFamily="34" charset="0"/>
                </a:rPr>
                <a:t>SELECT MAX(orderdate)  FROM Sales.Orders AS O2</a:t>
              </a:r>
            </a:p>
            <a:p>
              <a:pPr lvl="0" eaLnBrk="0" fontAlgn="base" hangingPunct="0">
                <a:spcBef>
                  <a:spcPct val="0"/>
                </a:spcBef>
                <a:spcAft>
                  <a:spcPct val="0"/>
                </a:spcAft>
              </a:pPr>
              <a:r>
                <a:rPr lang="en-GB" dirty="0">
                  <a:solidFill>
                    <a:srgbClr val="FFFFFF"/>
                  </a:solidFill>
                  <a:latin typeface="Lucida Sans Unicode" panose="020B0602030504020204" pitchFamily="34" charset="0"/>
                  <a:cs typeface="Lucida Sans Unicode" panose="020B0602030504020204" pitchFamily="34" charset="0"/>
                </a:rPr>
                <a:t>WHERE O2.empid = O1.empid</a:t>
              </a:r>
            </a:p>
            <a:p>
              <a:pPr lvl="0" eaLnBrk="0" fontAlgn="base" hangingPunct="0">
                <a:spcBef>
                  <a:spcPct val="0"/>
                </a:spcBef>
                <a:spcAft>
                  <a:spcPct val="0"/>
                </a:spcAft>
              </a:pPr>
              <a:endParaRPr lang="en-GB" dirty="0">
                <a:solidFill>
                  <a:srgbClr val="FFFFFF"/>
                </a:solidFill>
                <a:latin typeface="Segoe UI Light" panose="020B0502040204020203" pitchFamily="34" charset="0"/>
                <a:cs typeface="Segoe UI Light" panose="020B0502040204020203" pitchFamily="34" charset="0"/>
              </a:endParaRPr>
            </a:p>
          </p:txBody>
        </p:sp>
        <p:sp>
          <p:nvSpPr>
            <p:cNvPr id="11" name="Down Arrow 10"/>
            <p:cNvSpPr/>
            <p:nvPr/>
          </p:nvSpPr>
          <p:spPr bwMode="auto">
            <a:xfrm rot="10800000">
              <a:off x="6387856" y="3406115"/>
              <a:ext cx="583660" cy="972767"/>
            </a:xfrm>
            <a:prstGeom prst="downArrow">
              <a:avLst/>
            </a:prstGeom>
            <a:solidFill>
              <a:srgbClr val="F472D0"/>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GB" b="1" dirty="0">
                <a:solidFill>
                  <a:srgbClr val="000000"/>
                </a:solidFill>
                <a:latin typeface="Verdana" pitchFamily="34" charset="0"/>
                <a:cs typeface="Arial" charset="0"/>
              </a:endParaRPr>
            </a:p>
          </p:txBody>
        </p:sp>
        <p:sp>
          <p:nvSpPr>
            <p:cNvPr id="12" name="Down Arrow 11"/>
            <p:cNvSpPr/>
            <p:nvPr/>
          </p:nvSpPr>
          <p:spPr bwMode="auto">
            <a:xfrm>
              <a:off x="7479401" y="2923160"/>
              <a:ext cx="583660" cy="2485419"/>
            </a:xfrm>
            <a:prstGeom prst="downArrow">
              <a:avLst/>
            </a:prstGeom>
            <a:solidFill>
              <a:srgbClr val="F472D0"/>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GB" b="1" dirty="0">
                <a:solidFill>
                  <a:srgbClr val="000000"/>
                </a:solidFill>
                <a:latin typeface="Verdana" pitchFamily="34" charset="0"/>
                <a:cs typeface="Arial" charset="0"/>
              </a:endParaRPr>
            </a:p>
          </p:txBody>
        </p:sp>
      </p:grpSp>
      <p:sp>
        <p:nvSpPr>
          <p:cNvPr id="13" name="TextBox 12"/>
          <p:cNvSpPr txBox="1"/>
          <p:nvPr/>
        </p:nvSpPr>
        <p:spPr>
          <a:xfrm>
            <a:off x="4555199" y="967980"/>
            <a:ext cx="2481064" cy="400110"/>
          </a:xfrm>
          <a:prstGeom prst="rect">
            <a:avLst/>
          </a:prstGeom>
          <a:noFill/>
        </p:spPr>
        <p:txBody>
          <a:bodyPr wrap="none" rtlCol="0">
            <a:spAutoFit/>
          </a:bodyPr>
          <a:lstStyle/>
          <a:p>
            <a:pPr lvl="0" fontAlgn="base">
              <a:spcBef>
                <a:spcPct val="0"/>
              </a:spcBef>
              <a:spcAft>
                <a:spcPct val="0"/>
              </a:spcAft>
            </a:pPr>
            <a:r>
              <a:rPr lang="en-GB" sz="2000" dirty="0">
                <a:solidFill>
                  <a:srgbClr val="000000"/>
                </a:solidFill>
                <a:latin typeface="Segoe UI Light" panose="020B0502040204020203" pitchFamily="34" charset="0"/>
                <a:cs typeface="Segoe UI Light" panose="020B0502040204020203" pitchFamily="34" charset="0"/>
              </a:rPr>
              <a:t>Correlated Subquery:</a:t>
            </a:r>
          </a:p>
        </p:txBody>
      </p:sp>
      <p:sp>
        <p:nvSpPr>
          <p:cNvPr id="14" name="TextBox 13"/>
          <p:cNvSpPr txBox="1"/>
          <p:nvPr/>
        </p:nvSpPr>
        <p:spPr>
          <a:xfrm>
            <a:off x="564204" y="967980"/>
            <a:ext cx="2946256" cy="400110"/>
          </a:xfrm>
          <a:prstGeom prst="rect">
            <a:avLst/>
          </a:prstGeom>
          <a:noFill/>
        </p:spPr>
        <p:txBody>
          <a:bodyPr wrap="none" rtlCol="0">
            <a:spAutoFit/>
          </a:bodyPr>
          <a:lstStyle/>
          <a:p>
            <a:pPr lvl="0" fontAlgn="base">
              <a:spcBef>
                <a:spcPct val="0"/>
              </a:spcBef>
              <a:spcAft>
                <a:spcPct val="0"/>
              </a:spcAft>
            </a:pPr>
            <a:r>
              <a:rPr lang="en-GB" sz="2000" dirty="0">
                <a:solidFill>
                  <a:srgbClr val="000000"/>
                </a:solidFill>
                <a:latin typeface="Segoe UI Light" panose="020B0502040204020203" pitchFamily="34" charset="0"/>
                <a:cs typeface="Segoe UI Light" panose="020B0502040204020203" pitchFamily="34" charset="0"/>
              </a:rPr>
              <a:t>Self-Contained Subquery:</a:t>
            </a:r>
          </a:p>
        </p:txBody>
      </p:sp>
    </p:spTree>
    <p:extLst>
      <p:ext uri="{BB962C8B-B14F-4D97-AF65-F5344CB8AC3E}">
        <p14:creationId xmlns:p14="http://schemas.microsoft.com/office/powerpoint/2010/main" val="190031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Scalar Subqueries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Scalar subquery returns single value to outer query</a:t>
            </a:r>
          </a:p>
          <a:p>
            <a:pPr lvl="0"/>
            <a:r>
              <a:rPr lang="en-GB" kern="0" dirty="0">
                <a:solidFill>
                  <a:srgbClr val="000000"/>
                </a:solidFill>
              </a:rPr>
              <a:t>Can be used anywhere single-valued expression is used: SELECT, WHERE, and so on</a:t>
            </a:r>
          </a:p>
          <a:p>
            <a:pPr lvl="0"/>
            <a:endParaRPr lang="en-GB" kern="0" dirty="0">
              <a:solidFill>
                <a:srgbClr val="000000"/>
              </a:solidFill>
            </a:endParaRPr>
          </a:p>
          <a:p>
            <a:pPr lvl="0"/>
            <a:endParaRPr lang="en-GB" kern="0" dirty="0">
              <a:solidFill>
                <a:srgbClr val="000000"/>
              </a:solidFill>
            </a:endParaRPr>
          </a:p>
          <a:p>
            <a:pPr lvl="0"/>
            <a:endParaRPr lang="en-GB" kern="0" dirty="0">
              <a:solidFill>
                <a:srgbClr val="000000"/>
              </a:solidFill>
            </a:endParaRPr>
          </a:p>
          <a:p>
            <a:pPr lvl="0"/>
            <a:endParaRPr lang="en-GB" kern="0" dirty="0">
              <a:solidFill>
                <a:srgbClr val="000000"/>
              </a:solidFill>
            </a:endParaRPr>
          </a:p>
          <a:p>
            <a:pPr lvl="0"/>
            <a:r>
              <a:rPr lang="en-GB" kern="0" dirty="0">
                <a:solidFill>
                  <a:srgbClr val="000000"/>
                </a:solidFill>
              </a:rPr>
              <a:t>If inner query returns an empty set, result is converted to NULL</a:t>
            </a:r>
          </a:p>
          <a:p>
            <a:pPr lvl="0"/>
            <a:r>
              <a:rPr lang="en-GB" kern="0" dirty="0">
                <a:solidFill>
                  <a:srgbClr val="000000"/>
                </a:solidFill>
              </a:rPr>
              <a:t>Construction of outer query determines whether inner query must return a single value</a:t>
            </a:r>
            <a:endParaRPr lang="en-US" kern="0" dirty="0">
              <a:solidFill>
                <a:srgbClr val="000000"/>
              </a:solidFill>
            </a:endParaRPr>
          </a:p>
        </p:txBody>
      </p:sp>
      <p:sp>
        <p:nvSpPr>
          <p:cNvPr id="5" name="AutoShape 3"/>
          <p:cNvSpPr>
            <a:spLocks noChangeArrowheads="1"/>
          </p:cNvSpPr>
          <p:nvPr/>
        </p:nvSpPr>
        <p:spPr bwMode="auto">
          <a:xfrm>
            <a:off x="620790" y="3046302"/>
            <a:ext cx="7272338" cy="1508105"/>
          </a:xfrm>
          <a:prstGeom prst="roundRect">
            <a:avLst>
              <a:gd name="adj" fmla="val 0"/>
            </a:avLst>
          </a:prstGeom>
          <a:solidFill>
            <a:srgbClr val="D3D3D3"/>
          </a:solidFill>
          <a:ln w="9525" algn="ctr">
            <a:solidFill>
              <a:schemeClr val="accent1"/>
            </a:solidFill>
            <a:round/>
            <a:headEnd/>
            <a:tailEnd/>
          </a:ln>
          <a:effectLst/>
        </p:spPr>
        <p:txBody>
          <a:bodyPr wrap="square" anchor="ctr">
            <a:spAutoFit/>
          </a:bodyPr>
          <a:lstStyle/>
          <a:p>
            <a:pPr lvl="0" fontAlgn="base">
              <a:spcBef>
                <a:spcPct val="0"/>
              </a:spcBef>
              <a:spcAft>
                <a:spcPct val="0"/>
              </a:spcAft>
            </a:pPr>
            <a:r>
              <a:rPr lang="en-GB" dirty="0">
                <a:solidFill>
                  <a:srgbClr val="0000FF"/>
                </a:solidFill>
                <a:latin typeface="Consolas" panose="020B0609020204030204" pitchFamily="49" charset="0"/>
                <a:cs typeface="Arial" charset="0"/>
              </a:rPr>
              <a:t>SELECT</a:t>
            </a:r>
            <a:r>
              <a:rPr lang="en-GB" dirty="0">
                <a:solidFill>
                  <a:prstClr val="black"/>
                </a:solidFill>
                <a:latin typeface="Consolas" panose="020B0609020204030204" pitchFamily="49" charset="0"/>
                <a:cs typeface="Arial" charset="0"/>
              </a:rPr>
              <a:t> orderid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productid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unitprice</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qty</a:t>
            </a:r>
          </a:p>
          <a:p>
            <a:pPr lvl="0" fontAlgn="base">
              <a:spcBef>
                <a:spcPct val="0"/>
              </a:spcBef>
              <a:spcAft>
                <a:spcPct val="0"/>
              </a:spcAft>
            </a:pPr>
            <a:r>
              <a:rPr lang="en-GB" dirty="0">
                <a:solidFill>
                  <a:srgbClr val="0000FF"/>
                </a:solidFill>
                <a:latin typeface="Consolas" panose="020B0609020204030204" pitchFamily="49" charset="0"/>
                <a:cs typeface="Arial" charset="0"/>
              </a:rPr>
              <a:t>FROM</a:t>
            </a:r>
            <a:r>
              <a:rPr lang="en-GB" dirty="0">
                <a:solidFill>
                  <a:prstClr val="black"/>
                </a:solidFill>
                <a:latin typeface="Consolas" panose="020B0609020204030204" pitchFamily="49" charset="0"/>
                <a:cs typeface="Arial" charset="0"/>
              </a:rPr>
              <a:t> Sales</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OrderDetails</a:t>
            </a:r>
          </a:p>
          <a:p>
            <a:pPr lvl="0" fontAlgn="base">
              <a:spcBef>
                <a:spcPct val="0"/>
              </a:spcBef>
              <a:spcAft>
                <a:spcPct val="0"/>
              </a:spcAft>
            </a:pPr>
            <a:r>
              <a:rPr lang="en-GB" dirty="0">
                <a:solidFill>
                  <a:srgbClr val="0000FF"/>
                </a:solidFill>
                <a:latin typeface="Consolas" panose="020B0609020204030204" pitchFamily="49" charset="0"/>
                <a:cs typeface="Arial" charset="0"/>
              </a:rPr>
              <a:t>WHERE</a:t>
            </a:r>
            <a:r>
              <a:rPr lang="en-GB" dirty="0">
                <a:solidFill>
                  <a:prstClr val="black"/>
                </a:solidFill>
                <a:latin typeface="Consolas" panose="020B0609020204030204" pitchFamily="49" charset="0"/>
                <a:cs typeface="Arial" charset="0"/>
              </a:rPr>
              <a:t> orderid </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p>
          <a:p>
            <a:pPr lvl="0" fontAlgn="base">
              <a:spcBef>
                <a:spcPct val="0"/>
              </a:spcBef>
              <a:spcAft>
                <a:spcPct val="0"/>
              </a:spcAft>
            </a:pPr>
            <a:r>
              <a:rPr lang="en-GB" dirty="0">
                <a:solidFill>
                  <a:srgbClr val="808080"/>
                </a:solidFill>
                <a:latin typeface="Consolas" panose="020B0609020204030204" pitchFamily="49" charset="0"/>
                <a:cs typeface="Arial" charset="0"/>
              </a:rPr>
              <a:t>   (</a:t>
            </a:r>
            <a:r>
              <a:rPr lang="en-GB" dirty="0">
                <a:solidFill>
                  <a:srgbClr val="0000FF"/>
                </a:solidFill>
                <a:latin typeface="Consolas" panose="020B0609020204030204" pitchFamily="49" charset="0"/>
                <a:cs typeface="Arial" charset="0"/>
              </a:rPr>
              <a:t>SELECT</a:t>
            </a:r>
            <a:r>
              <a:rPr lang="en-GB" dirty="0">
                <a:solidFill>
                  <a:prstClr val="black"/>
                </a:solidFill>
                <a:latin typeface="Consolas" panose="020B0609020204030204" pitchFamily="49" charset="0"/>
                <a:cs typeface="Arial" charset="0"/>
              </a:rPr>
              <a:t> </a:t>
            </a:r>
            <a:r>
              <a:rPr lang="en-GB" dirty="0">
                <a:solidFill>
                  <a:srgbClr val="FF00FF"/>
                </a:solidFill>
                <a:latin typeface="Consolas" panose="020B0609020204030204" pitchFamily="49" charset="0"/>
                <a:cs typeface="Arial" charset="0"/>
              </a:rPr>
              <a:t>MAX</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orderid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r>
              <a:rPr lang="en-GB" dirty="0">
                <a:solidFill>
                  <a:srgbClr val="0000FF"/>
                </a:solidFill>
                <a:latin typeface="Consolas" panose="020B0609020204030204" pitchFamily="49" charset="0"/>
                <a:cs typeface="Arial" charset="0"/>
              </a:rPr>
              <a:t>AS</a:t>
            </a:r>
            <a:r>
              <a:rPr lang="en-GB" dirty="0">
                <a:solidFill>
                  <a:prstClr val="black"/>
                </a:solidFill>
                <a:latin typeface="Consolas" panose="020B0609020204030204" pitchFamily="49" charset="0"/>
                <a:cs typeface="Arial" charset="0"/>
              </a:rPr>
              <a:t> lastorder</a:t>
            </a:r>
          </a:p>
          <a:p>
            <a:pPr lvl="0" fontAlgn="base">
              <a:spcBef>
                <a:spcPct val="0"/>
              </a:spcBef>
              <a:spcAft>
                <a:spcPct val="0"/>
              </a:spcAft>
            </a:pPr>
            <a:r>
              <a:rPr lang="en-GB" dirty="0">
                <a:solidFill>
                  <a:srgbClr val="0000FF"/>
                </a:solidFill>
                <a:latin typeface="Consolas" panose="020B0609020204030204" pitchFamily="49" charset="0"/>
                <a:cs typeface="Arial" charset="0"/>
              </a:rPr>
              <a:t>    FROM</a:t>
            </a:r>
            <a:r>
              <a:rPr lang="en-GB" dirty="0">
                <a:solidFill>
                  <a:prstClr val="black"/>
                </a:solidFill>
                <a:latin typeface="Consolas" panose="020B0609020204030204" pitchFamily="49" charset="0"/>
                <a:cs typeface="Arial" charset="0"/>
              </a:rPr>
              <a:t> Sales</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Orders</a:t>
            </a:r>
            <a:r>
              <a:rPr lang="en-GB" dirty="0">
                <a:solidFill>
                  <a:srgbClr val="808080"/>
                </a:solidFill>
                <a:latin typeface="Consolas" panose="020B0609020204030204" pitchFamily="49" charset="0"/>
                <a:cs typeface="Arial" charset="0"/>
              </a:rPr>
              <a:t>);</a:t>
            </a:r>
            <a:endParaRPr lang="en-US" sz="2000"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62379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Multi-Valued Subqueries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Multi-valued subquery returns multiple values as a single column set to the outer query</a:t>
            </a:r>
          </a:p>
          <a:p>
            <a:pPr lvl="0"/>
            <a:r>
              <a:rPr lang="en-GB" kern="0" dirty="0">
                <a:solidFill>
                  <a:srgbClr val="000000"/>
                </a:solidFill>
              </a:rPr>
              <a:t>Used with IN predicate</a:t>
            </a:r>
          </a:p>
          <a:p>
            <a:pPr lvl="0"/>
            <a:r>
              <a:rPr lang="en-GB" kern="0" dirty="0">
                <a:solidFill>
                  <a:srgbClr val="000000"/>
                </a:solidFill>
              </a:rPr>
              <a:t>If any value in the subquery result matches IN predicate expression, the predicate returns TRUE</a:t>
            </a:r>
          </a:p>
          <a:p>
            <a:pPr lvl="0"/>
            <a:endParaRPr lang="en-GB" kern="0" dirty="0">
              <a:solidFill>
                <a:srgbClr val="000000"/>
              </a:solidFill>
            </a:endParaRPr>
          </a:p>
          <a:p>
            <a:pPr lvl="0"/>
            <a:endParaRPr lang="en-GB" kern="0" dirty="0">
              <a:solidFill>
                <a:srgbClr val="000000"/>
              </a:solidFill>
            </a:endParaRPr>
          </a:p>
          <a:p>
            <a:pPr lvl="0"/>
            <a:endParaRPr lang="en-GB" kern="0" dirty="0">
              <a:solidFill>
                <a:srgbClr val="000000"/>
              </a:solidFill>
            </a:endParaRPr>
          </a:p>
          <a:p>
            <a:pPr lvl="0"/>
            <a:endParaRPr lang="en-GB" kern="0" dirty="0">
              <a:solidFill>
                <a:srgbClr val="000000"/>
              </a:solidFill>
            </a:endParaRPr>
          </a:p>
          <a:p>
            <a:pPr lvl="0"/>
            <a:r>
              <a:rPr lang="en-GB" kern="0" dirty="0">
                <a:solidFill>
                  <a:srgbClr val="000000"/>
                </a:solidFill>
              </a:rPr>
              <a:t>May also be expressed as a JOIN (test both for performance</a:t>
            </a:r>
            <a:r>
              <a:rPr lang="en-GB" kern="0" dirty="0" smtClean="0">
                <a:solidFill>
                  <a:srgbClr val="000000"/>
                </a:solidFill>
              </a:rPr>
              <a:t>)</a:t>
            </a:r>
            <a:endParaRPr lang="en-GB" kern="0" dirty="0">
              <a:solidFill>
                <a:srgbClr val="000000"/>
              </a:solidFill>
            </a:endParaRPr>
          </a:p>
        </p:txBody>
      </p:sp>
      <p:sp>
        <p:nvSpPr>
          <p:cNvPr id="5" name="AutoShape 3"/>
          <p:cNvSpPr>
            <a:spLocks noChangeArrowheads="1"/>
          </p:cNvSpPr>
          <p:nvPr/>
        </p:nvSpPr>
        <p:spPr bwMode="auto">
          <a:xfrm>
            <a:off x="635547" y="3466234"/>
            <a:ext cx="7272338" cy="1754326"/>
          </a:xfrm>
          <a:prstGeom prst="roundRect">
            <a:avLst>
              <a:gd name="adj" fmla="val 0"/>
            </a:avLst>
          </a:prstGeom>
          <a:solidFill>
            <a:srgbClr val="D3D3D3"/>
          </a:solidFill>
          <a:ln w="9525" algn="ctr">
            <a:solidFill>
              <a:schemeClr val="accent1"/>
            </a:solidFill>
            <a:round/>
            <a:headEnd/>
            <a:tailEnd/>
          </a:ln>
          <a:effectLst/>
        </p:spPr>
        <p:txBody>
          <a:bodyPr wrap="square" anchor="ctr">
            <a:spAutoFit/>
          </a:bodyPr>
          <a:lstStyle/>
          <a:p>
            <a:pPr lvl="0" fontAlgn="base">
              <a:spcBef>
                <a:spcPct val="0"/>
              </a:spcBef>
              <a:spcAft>
                <a:spcPct val="0"/>
              </a:spcAft>
            </a:pPr>
            <a:r>
              <a:rPr lang="en-GB" dirty="0">
                <a:solidFill>
                  <a:srgbClr val="0000FF"/>
                </a:solidFill>
                <a:latin typeface="Consolas" panose="020B0609020204030204" pitchFamily="49" charset="0"/>
                <a:cs typeface="Arial" charset="0"/>
              </a:rPr>
              <a:t>SELECT</a:t>
            </a:r>
            <a:r>
              <a:rPr lang="en-GB" dirty="0">
                <a:solidFill>
                  <a:prstClr val="black"/>
                </a:solidFill>
                <a:latin typeface="Consolas" panose="020B0609020204030204" pitchFamily="49" charset="0"/>
                <a:cs typeface="Arial" charset="0"/>
              </a:rPr>
              <a:t> custid</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orderid</a:t>
            </a:r>
          </a:p>
          <a:p>
            <a:pPr lvl="0" fontAlgn="base">
              <a:spcBef>
                <a:spcPct val="0"/>
              </a:spcBef>
              <a:spcAft>
                <a:spcPct val="0"/>
              </a:spcAft>
            </a:pPr>
            <a:r>
              <a:rPr lang="en-GB" dirty="0">
                <a:solidFill>
                  <a:srgbClr val="0000FF"/>
                </a:solidFill>
                <a:latin typeface="Consolas" panose="020B0609020204030204" pitchFamily="49" charset="0"/>
                <a:cs typeface="Arial" charset="0"/>
              </a:rPr>
              <a:t>FROM</a:t>
            </a:r>
            <a:r>
              <a:rPr lang="en-GB" dirty="0">
                <a:solidFill>
                  <a:prstClr val="black"/>
                </a:solidFill>
                <a:latin typeface="Consolas" panose="020B0609020204030204" pitchFamily="49" charset="0"/>
                <a:cs typeface="Arial" charset="0"/>
              </a:rPr>
              <a:t> Sales</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orders</a:t>
            </a:r>
          </a:p>
          <a:p>
            <a:pPr lvl="0" fontAlgn="base">
              <a:spcBef>
                <a:spcPct val="0"/>
              </a:spcBef>
              <a:spcAft>
                <a:spcPct val="0"/>
              </a:spcAft>
            </a:pPr>
            <a:r>
              <a:rPr lang="en-GB" dirty="0">
                <a:solidFill>
                  <a:srgbClr val="0000FF"/>
                </a:solidFill>
                <a:latin typeface="Consolas" panose="020B0609020204030204" pitchFamily="49" charset="0"/>
                <a:cs typeface="Arial" charset="0"/>
              </a:rPr>
              <a:t>WHERE</a:t>
            </a:r>
            <a:r>
              <a:rPr lang="en-GB" dirty="0">
                <a:solidFill>
                  <a:prstClr val="black"/>
                </a:solidFill>
                <a:latin typeface="Consolas" panose="020B0609020204030204" pitchFamily="49" charset="0"/>
                <a:cs typeface="Arial" charset="0"/>
              </a:rPr>
              <a:t> custid </a:t>
            </a:r>
            <a:r>
              <a:rPr lang="en-GB" dirty="0">
                <a:solidFill>
                  <a:srgbClr val="808080"/>
                </a:solidFill>
                <a:latin typeface="Consolas" panose="020B0609020204030204" pitchFamily="49" charset="0"/>
                <a:cs typeface="Arial" charset="0"/>
              </a:rPr>
              <a:t>IN</a:t>
            </a:r>
            <a:r>
              <a:rPr lang="en-GB" dirty="0">
                <a:solidFill>
                  <a:srgbClr val="0000FF"/>
                </a:solidFill>
                <a:latin typeface="Consolas" panose="020B0609020204030204" pitchFamily="49" charset="0"/>
                <a:cs typeface="Arial" charset="0"/>
              </a:rPr>
              <a:t> </a:t>
            </a:r>
            <a:r>
              <a:rPr lang="en-GB" dirty="0">
                <a:solidFill>
                  <a:srgbClr val="808080"/>
                </a:solidFill>
                <a:latin typeface="Consolas" panose="020B0609020204030204" pitchFamily="49" charset="0"/>
                <a:cs typeface="Arial" charset="0"/>
              </a:rPr>
              <a:t>(</a:t>
            </a:r>
            <a:endParaRPr lang="en-GB" dirty="0">
              <a:solidFill>
                <a:prstClr val="black"/>
              </a:solidFill>
              <a:latin typeface="Consolas" panose="020B0609020204030204" pitchFamily="49" charset="0"/>
              <a:cs typeface="Arial" charset="0"/>
            </a:endParaRPr>
          </a:p>
          <a:p>
            <a:pPr lvl="0" fontAlgn="base">
              <a:spcBef>
                <a:spcPct val="0"/>
              </a:spcBef>
              <a:spcAft>
                <a:spcPct val="0"/>
              </a:spcAft>
            </a:pPr>
            <a:r>
              <a:rPr lang="en-GB" dirty="0">
                <a:solidFill>
                  <a:srgbClr val="0000FF"/>
                </a:solidFill>
                <a:latin typeface="Consolas" panose="020B0609020204030204" pitchFamily="49" charset="0"/>
                <a:cs typeface="Arial" charset="0"/>
              </a:rPr>
              <a:t>    SELECT</a:t>
            </a:r>
            <a:r>
              <a:rPr lang="en-GB" dirty="0">
                <a:solidFill>
                  <a:prstClr val="black"/>
                </a:solidFill>
                <a:latin typeface="Consolas" panose="020B0609020204030204" pitchFamily="49" charset="0"/>
                <a:cs typeface="Arial" charset="0"/>
              </a:rPr>
              <a:t> custid</a:t>
            </a:r>
          </a:p>
          <a:p>
            <a:pPr lvl="0" fontAlgn="base">
              <a:spcBef>
                <a:spcPct val="0"/>
              </a:spcBef>
              <a:spcAft>
                <a:spcPct val="0"/>
              </a:spcAft>
            </a:pPr>
            <a:r>
              <a:rPr lang="en-GB" dirty="0">
                <a:solidFill>
                  <a:srgbClr val="0000FF"/>
                </a:solidFill>
                <a:latin typeface="Consolas" panose="020B0609020204030204" pitchFamily="49" charset="0"/>
                <a:cs typeface="Arial" charset="0"/>
              </a:rPr>
              <a:t>    FROM</a:t>
            </a:r>
            <a:r>
              <a:rPr lang="en-GB" dirty="0">
                <a:solidFill>
                  <a:prstClr val="black"/>
                </a:solidFill>
                <a:latin typeface="Consolas" panose="020B0609020204030204" pitchFamily="49" charset="0"/>
                <a:cs typeface="Arial" charset="0"/>
              </a:rPr>
              <a:t> Sales</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Customers</a:t>
            </a:r>
          </a:p>
          <a:p>
            <a:pPr lvl="0" fontAlgn="base">
              <a:spcBef>
                <a:spcPct val="0"/>
              </a:spcBef>
              <a:spcAft>
                <a:spcPct val="0"/>
              </a:spcAft>
            </a:pPr>
            <a:r>
              <a:rPr lang="en-GB" dirty="0">
                <a:solidFill>
                  <a:srgbClr val="0000FF"/>
                </a:solidFill>
                <a:latin typeface="Consolas" panose="020B0609020204030204" pitchFamily="49" charset="0"/>
                <a:cs typeface="Arial" charset="0"/>
              </a:rPr>
              <a:t>    WHERE</a:t>
            </a:r>
            <a:r>
              <a:rPr lang="en-GB" dirty="0">
                <a:solidFill>
                  <a:prstClr val="black"/>
                </a:solidFill>
                <a:latin typeface="Consolas" panose="020B0609020204030204" pitchFamily="49" charset="0"/>
                <a:cs typeface="Arial" charset="0"/>
              </a:rPr>
              <a:t> country </a:t>
            </a:r>
            <a:r>
              <a:rPr lang="en-GB" dirty="0">
                <a:solidFill>
                  <a:srgbClr val="808080"/>
                </a:solidFill>
                <a:latin typeface="Consolas" panose="020B0609020204030204" pitchFamily="49" charset="0"/>
                <a:cs typeface="Arial" charset="0"/>
              </a:rPr>
              <a:t>=</a:t>
            </a:r>
            <a:r>
              <a:rPr lang="en-GB" dirty="0">
                <a:solidFill>
                  <a:prstClr val="black"/>
                </a:solidFill>
                <a:latin typeface="Consolas" panose="020B0609020204030204" pitchFamily="49" charset="0"/>
                <a:cs typeface="Arial" charset="0"/>
              </a:rPr>
              <a:t> </a:t>
            </a:r>
            <a:r>
              <a:rPr lang="en-GB" dirty="0">
                <a:solidFill>
                  <a:srgbClr val="FF0000"/>
                </a:solidFill>
                <a:latin typeface="Consolas" panose="020B0609020204030204" pitchFamily="49" charset="0"/>
                <a:cs typeface="Arial" charset="0"/>
              </a:rPr>
              <a:t>N'Mexico'</a:t>
            </a:r>
            <a:r>
              <a:rPr lang="en-GB"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53416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572500d8-2992-4201-868a-9858ad55753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Writing Self-Contained Subqueries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GB" kern="0" dirty="0">
                <a:solidFill>
                  <a:srgbClr val="000000"/>
                </a:solidFill>
              </a:rPr>
              <a:t>In this demonstration, you will see how to:</a:t>
            </a:r>
          </a:p>
          <a:p>
            <a:pPr lvl="0"/>
            <a:r>
              <a:rPr lang="en-GB" kern="0" dirty="0">
                <a:solidFill>
                  <a:srgbClr val="000000"/>
                </a:solidFill>
              </a:rPr>
              <a:t>Write a nested subquery</a:t>
            </a:r>
          </a:p>
          <a:p>
            <a:pPr lvl="0"/>
            <a:endParaRPr lang="en-US" kern="0" dirty="0">
              <a:solidFill>
                <a:srgbClr val="000000"/>
              </a:solidFill>
            </a:endParaRPr>
          </a:p>
        </p:txBody>
      </p:sp>
    </p:spTree>
    <p:extLst>
      <p:ext uri="{BB962C8B-B14F-4D97-AF65-F5344CB8AC3E}">
        <p14:creationId xmlns:p14="http://schemas.microsoft.com/office/powerpoint/2010/main" val="302042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Writing Correlated Subqueries</a:t>
            </a:r>
            <a:endParaRPr lang="en-GB" dirty="0"/>
          </a:p>
        </p:txBody>
      </p:sp>
      <p:sp>
        <p:nvSpPr>
          <p:cNvPr id="3" name="Text Placeholder 2"/>
          <p:cNvSpPr>
            <a:spLocks noGrp="1"/>
          </p:cNvSpPr>
          <p:nvPr>
            <p:ph type="body" idx="1"/>
          </p:nvPr>
        </p:nvSpPr>
        <p:spPr/>
        <p:txBody>
          <a:bodyPr/>
          <a:lstStyle/>
          <a:p>
            <a:r>
              <a:rPr lang="en-GB" dirty="0" smtClean="0"/>
              <a:t>Working with Correlated Subqueries
Writing Correlated Subqueries
Demonstration: Writing Correlated Subqueries</a:t>
            </a:r>
            <a:endParaRPr lang="en-GB" dirty="0"/>
          </a:p>
        </p:txBody>
      </p:sp>
    </p:spTree>
    <p:extLst>
      <p:ext uri="{BB962C8B-B14F-4D97-AF65-F5344CB8AC3E}">
        <p14:creationId xmlns:p14="http://schemas.microsoft.com/office/powerpoint/2010/main" val="1880693175"/>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22</TotalTime>
  <Words>2281</Words>
  <Application>Microsoft Office PowerPoint</Application>
  <PresentationFormat>On-screen Show (4:3)</PresentationFormat>
  <Paragraphs>302</Paragraphs>
  <Slides>19</Slides>
  <Notes>19</Notes>
  <HiddenSlides>0</HiddenSlides>
  <MMClips>0</MMClips>
  <ScaleCrop>false</ScaleCrop>
  <HeadingPairs>
    <vt:vector size="6" baseType="variant">
      <vt:variant>
        <vt:lpstr>Fonts Used</vt:lpstr>
      </vt:variant>
      <vt:variant>
        <vt:i4>9</vt:i4>
      </vt:variant>
      <vt:variant>
        <vt:lpstr>Theme</vt:lpstr>
      </vt:variant>
      <vt:variant>
        <vt:i4>19</vt:i4>
      </vt:variant>
      <vt:variant>
        <vt:lpstr>Slide Titles</vt:lpstr>
      </vt:variant>
      <vt:variant>
        <vt:i4>19</vt:i4>
      </vt:variant>
    </vt:vector>
  </HeadingPairs>
  <TitlesOfParts>
    <vt:vector size="47" baseType="lpstr">
      <vt:lpstr>Wingdings</vt:lpstr>
      <vt:lpstr>Arial</vt:lpstr>
      <vt:lpstr>Consolas</vt:lpstr>
      <vt:lpstr>Segoe UI</vt:lpstr>
      <vt:lpstr>Calibri</vt:lpstr>
      <vt:lpstr>Lucida Sans Unicode</vt:lpstr>
      <vt:lpstr>Segoe UI Light</vt:lpstr>
      <vt:lpstr>Verdana</vt:lpstr>
      <vt:lpstr>Times New Roman</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Module 10</vt:lpstr>
      <vt:lpstr>Module Overview</vt:lpstr>
      <vt:lpstr>Lesson 1: Writing Self-Contained Subqueries</vt:lpstr>
      <vt:lpstr>Working with Subqueries</vt:lpstr>
      <vt:lpstr>Comparing Self-Contained and Correlated Subqueries</vt:lpstr>
      <vt:lpstr>Writing Scalar Subqueries</vt:lpstr>
      <vt:lpstr>Writing Multi-Valued Subqueries</vt:lpstr>
      <vt:lpstr>Demonstration: Writing Self-Contained Subqueries</vt:lpstr>
      <vt:lpstr>Lesson 2: Writing Correlated Subqueries</vt:lpstr>
      <vt:lpstr>Working with Correlated Subqueries</vt:lpstr>
      <vt:lpstr>Writing Correlated Subqueries</vt:lpstr>
      <vt:lpstr>Demonstration: Writing Correlated Subqueries</vt:lpstr>
      <vt:lpstr>Lesson 3: Using the EXISTS Predicate with Subqueries</vt:lpstr>
      <vt:lpstr>Working with EXISTS</vt:lpstr>
      <vt:lpstr>Writing Queries Using EXISTS with Subqueries</vt:lpstr>
      <vt:lpstr>Demonstration: Writing Subqueries Using EXISTS</vt:lpstr>
      <vt:lpstr>Lab: Using Subqueries</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dc:title>
  <dc:creator>Richard Strange</dc:creator>
  <cp:lastModifiedBy>Richard Strange</cp:lastModifiedBy>
  <cp:revision>3</cp:revision>
  <dcterms:created xsi:type="dcterms:W3CDTF">2017-01-26T15:46:29Z</dcterms:created>
  <dcterms:modified xsi:type="dcterms:W3CDTF">2017-01-27T12:13:20Z</dcterms:modified>
</cp:coreProperties>
</file>