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 id="2147483907" r:id="rId20"/>
  </p:sldMasterIdLst>
  <p:notesMasterIdLst>
    <p:notesMasterId r:id="rId41"/>
  </p:notesMasterIdLst>
  <p:sldIdLst>
    <p:sldId id="25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Lst>
  <p:sldSz cx="9144000" cy="6858000" type="screen4x3"/>
  <p:notesSz cx="6858000" cy="9144000"/>
  <p:embeddedFontLst>
    <p:embeddedFont>
      <p:font typeface="Verdana" panose="020B0604030504040204" pitchFamily="34" charset="0"/>
      <p:regular r:id="rId42"/>
      <p:bold r:id="rId43"/>
      <p:italic r:id="rId44"/>
      <p:boldItalic r:id="rId45"/>
    </p:embeddedFont>
    <p:embeddedFont>
      <p:font typeface="Lucida Sans Unicode" panose="020B0602030504020204" pitchFamily="34" charset="0"/>
      <p:regular r:id="rId46"/>
    </p:embeddedFont>
    <p:embeddedFont>
      <p:font typeface="Lucida Sans Typewriter" panose="020B0509030504030204" pitchFamily="49" charset="0"/>
      <p:regular r:id="rId47"/>
      <p:bold r:id="rId48"/>
      <p:italic r:id="rId49"/>
      <p:boldItalic r:id="rId50"/>
    </p:embeddedFont>
    <p:embeddedFont>
      <p:font typeface="Segoe UI Light" panose="020B0502040204020203" pitchFamily="34" charset="0"/>
      <p:regular r:id="rId51"/>
      <p:italic r:id="rId52"/>
    </p:embeddedFont>
    <p:embeddedFont>
      <p:font typeface="Segoe UI" panose="020B0502040204020203" pitchFamily="34" charset="0"/>
      <p:regular r:id="rId53"/>
      <p:bold r:id="rId54"/>
      <p:italic r:id="rId55"/>
      <p:boldItalic r:id="rId56"/>
    </p:embeddedFont>
    <p:embeddedFont>
      <p:font typeface="Calibri" panose="020F0502020204030204" pitchFamily="34"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162" y="130"/>
      </p:cViewPr>
      <p:guideLst/>
    </p:cSldViewPr>
  </p:slideViewPr>
  <p:notesTextViewPr>
    <p:cViewPr>
      <p:scale>
        <a:sx n="1" d="1"/>
        <a:sy n="1" d="1"/>
      </p:scale>
      <p:origin x="0" y="0"/>
    </p:cViewPr>
  </p:notesTextViewPr>
  <p:notesViewPr>
    <p:cSldViewPr snapToGrid="0">
      <p:cViewPr varScale="1">
        <p:scale>
          <a:sx n="75" d="100"/>
          <a:sy n="75" d="100"/>
        </p:scale>
        <p:origin x="286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font" Target="fonts/font5.fntdata"/><Relationship Id="rId59"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43781-FD0D-4F06-86D4-B7627CBB01C7}" type="datetimeFigureOut">
              <a:rPr lang="en-GB" smtClean="0"/>
              <a:t>27/01/2017</a:t>
            </a:fld>
            <a:endParaRPr lang="en-GB" dirty="0"/>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24EC7-F875-44D5-8C54-FC2A47C9E1C0}" type="slidenum">
              <a:rPr lang="en-GB" smtClean="0"/>
              <a:t>‹#›</a:t>
            </a:fld>
            <a:endParaRPr lang="en-GB" dirty="0"/>
          </a:p>
        </p:txBody>
      </p:sp>
    </p:spTree>
    <p:extLst>
      <p:ext uri="{BB962C8B-B14F-4D97-AF65-F5344CB8AC3E}">
        <p14:creationId xmlns:p14="http://schemas.microsoft.com/office/powerpoint/2010/main" val="2623748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For more information on window functions, see </a:t>
            </a: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Microsoft SQL Server 2012 High-Performance T-SQL Using Window Functions</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(Microsoft Press).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124EC7-F875-44D5-8C54-FC2A47C9E1C0}" type="slidenum">
              <a:rPr lang="en-GB" smtClean="0"/>
              <a:t>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13: Using Window Ranking, Offset, and Aggregate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019824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124EC7-F875-44D5-8C54-FC2A47C9E1C0}" type="slidenum">
              <a:rPr lang="en-GB" smtClean="0"/>
              <a:t>10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13: Using Window Ranking, Offset, and Aggregate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161275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124EC7-F875-44D5-8C54-FC2A47C9E1C0}" type="slidenum">
              <a:rPr lang="en-GB" smtClean="0"/>
              <a:t>11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13: Using Window Ranking, Offset, and Aggregate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888705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124EC7-F875-44D5-8C54-FC2A47C9E1C0}" type="slidenum">
              <a:rPr lang="en-GB" smtClean="0"/>
              <a:t>12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13: Using Window Ranking, Offset, and Aggregate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356661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Remember that any ORDER BY within an OVER clause does not determine the order of the final result set. See the notes in the workbook about using an additional ORDER BY clause to set output order.</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124EC7-F875-44D5-8C54-FC2A47C9E1C0}" type="slidenum">
              <a:rPr lang="en-GB" smtClean="0"/>
              <a:t>13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13: Using Window Ranking, Offset, and Aggregate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027692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124EC7-F875-44D5-8C54-FC2A47C9E1C0}" type="slidenum">
              <a:rPr lang="en-GB" smtClean="0"/>
              <a:t>14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13: Using Window Ranking, Offset, and Aggregate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796417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Remind students that the default window framing is RANGE BETWEEN UNBOUNDED PRECEDING AND CURRENT ROW. Therefore, for LAST_VALUE to return something other than the current row, the framing needs to be set, such as to UNBOUND FOLLOWING, which will then include all subsequent rows in the window frame.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 hidden slide with examples follows this one.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124EC7-F875-44D5-8C54-FC2A47C9E1C0}" type="slidenum">
              <a:rPr lang="en-GB" smtClean="0"/>
              <a:t>15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13: Using Window Ranking, Offset, and Aggregate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231087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is a hidden slide to support the example provided in the workbook.</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124EC7-F875-44D5-8C54-FC2A47C9E1C0}" type="slidenum">
              <a:rPr lang="en-GB" smtClean="0"/>
              <a:t>16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13: Using Window Ranking, Offset, and Aggregate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319704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Window Aggregate, Ranking, and Offset Functions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21 - Demonstration B.sql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6</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7</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8</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9</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10</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Close SQL Server Management Studio without saving any files.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124EC7-F875-44D5-8C54-FC2A47C9E1C0}" type="slidenum">
              <a:rPr lang="en-GB" smtClean="0"/>
              <a:t>17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13: Using Window Ranking, Offset, and Aggregate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148711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Important</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When comparing your results with the provided sample outputs, the column ordering and total number of affected rows should always match. However, remember that the order of the rows in the output of a query without an ORDER BY clause is not guaranteed. Therefore, the order of the rows in the sample outputs may be different to yours. Also, the answer outputs include abbreviated results.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1: Writing Queries That Use Ranking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Functions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sales department would like to rank orders by their values for each customer. You will provide the report by using the RANK function. You will also practice how to add a calculated column to display the row number in the SELECT clause.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2: Writing Queries That Use Offset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Functions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need to provide separate reports to analyze the difference between two consecutive rows. This will enable business users to analyze growth and trends.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3: Writing Queries That Use Window Aggregate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Functions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To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better understand the cumulative sales value of a customer through time and to provide the sales analyst with a year-to-date analysis, you will have to write different SELECT statements that use the window aggregate functions.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124EC7-F875-44D5-8C54-FC2A47C9E1C0}" type="slidenum">
              <a:rPr lang="en-GB" smtClean="0"/>
              <a:t>18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13: Using Window Ranking, Offset, and Aggregate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081344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endParaRPr lang="en-GB" dirty="0"/>
          </a:p>
        </p:txBody>
      </p:sp>
      <p:sp>
        <p:nvSpPr>
          <p:cNvPr id="4" name="Slide Number Placeholder 3"/>
          <p:cNvSpPr>
            <a:spLocks noGrp="1"/>
          </p:cNvSpPr>
          <p:nvPr>
            <p:ph type="sldNum" sz="quarter" idx="10"/>
          </p:nvPr>
        </p:nvSpPr>
        <p:spPr/>
        <p:txBody>
          <a:bodyPr/>
          <a:lstStyle/>
          <a:p>
            <a:fld id="{6E124EC7-F875-44D5-8C54-FC2A47C9E1C0}" type="slidenum">
              <a:rPr lang="en-GB" smtClean="0"/>
              <a:t>19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13: Using Window Ranking, Offset, and Aggregate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91273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module will challenge learners who are new to T-SQL. Plan to stay at a high level in your presentation.</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124EC7-F875-44D5-8C54-FC2A47C9E1C0}" type="slidenum">
              <a:rPr lang="en-GB" smtClean="0"/>
              <a:t>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13: Using Window Ranking, Offset, and Aggregate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139555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Review Question(s)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What results will be returned by a ROW_NUMBER function if there is no ORDER BY clause in the query?</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An unordered set.</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Which ranking function would you use to return the values 1,1,3? Which would return 1,1,2?</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RANK, DENSE_RANK.</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Can a window frame extend beyond the boundaries of the window partition defined in the same OVER() clause?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124EC7-F875-44D5-8C54-FC2A47C9E1C0}" type="slidenum">
              <a:rPr lang="en-GB" smtClean="0"/>
              <a:t>20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13: Using Window Ranking, Offset, and Aggregate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832830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124EC7-F875-44D5-8C54-FC2A47C9E1C0}" type="slidenum">
              <a:rPr lang="en-GB" smtClean="0"/>
              <a:t>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13: Using Window Ranking, Offset, and Aggregate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32023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The example is provided as an all-at-once view of windowing functions in use. Don't get bogged down in its details yet. The source, as well as the view definition, is provided in the demonstration script for this lesson.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Query description: This query returns a running total of quantity per product category. The running total will reset to zero at each change in category (partition) and is the sum of all previous rows in the current category (unbounded preceding) up to the current row.</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124EC7-F875-44D5-8C54-FC2A47C9E1C0}" type="slidenum">
              <a:rPr lang="en-GB" smtClean="0"/>
              <a:t>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13: Using Window Ranking, Offset, and Aggregate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35335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result set is the window of rows defined by the OVER clause. If there is no partition, then the window includes all rows. If a partition element is defined in the OVER clause, the conceptual subset of rows is called the window partition. If a frame is defined, the window is further restricted to the starting and ending boundaries defined by the frame.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124EC7-F875-44D5-8C54-FC2A47C9E1C0}" type="slidenum">
              <a:rPr lang="en-GB" smtClean="0"/>
              <a:t>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13: Using Window Ranking, Offset, and Aggregate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6651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For example: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SUM(&lt;col&gt;) OVER () means to calculate the aggregate (SUM) using the underlying query's result set (all rows).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SUM(&lt;col&gt;) OVER (PARTITION BY &lt;col&gt;) means to calculate the aggregate once for each window of rows restricted to only those rows with the same value in &lt;col&gt; as in the current row.</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124EC7-F875-44D5-8C54-FC2A47C9E1C0}" type="slidenum">
              <a:rPr lang="en-GB" smtClean="0"/>
              <a:t>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13: Using Window Ranking, Offset, and Aggregate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183784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Don't take the comparison too far, but PARTITION is conceptually similar to a GROUP BY, even if the mechanisms are very different.</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124EC7-F875-44D5-8C54-FC2A47C9E1C0}" type="slidenum">
              <a:rPr lang="en-GB" smtClean="0"/>
              <a:t>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13: Using Window Ranking, Offset, and Aggregate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258091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124EC7-F875-44D5-8C54-FC2A47C9E1C0}" type="slidenum">
              <a:rPr lang="en-GB" smtClean="0"/>
              <a:t>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13: Using Window Ranking, Offset, and Aggregate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548285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Start the 20761B-MIA-DC and 20761B-MIA-SQL virtual machines.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OVER, PARTITION BY, and ORDER BY Clauses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Ensure that the 20761D-MIA-DC and 20761B-MIA-SQL virtual machines are both running, and then log on to 20761B-MIA-SQL as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ADVENTUREWORKS\Student </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with the password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Pa$$w0rd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Run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D:\Demofiles\Mod13\Setup.cmd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as an administrator.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User Account Control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dialog box,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Yes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the command prompt, type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y</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press Enter.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Wait for the script to finish, and then press any key.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Start SQL Server Management Studio and connect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MIA-SQL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database engine instance using Windows authentication.</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Demo.ssmssln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solution 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D:\Demofiles\Mod13\Demo</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folder.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11 - Demonstration A.sql </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124EC7-F875-44D5-8C54-FC2A47C9E1C0}" type="slidenum">
              <a:rPr lang="en-GB" smtClean="0"/>
              <a:t>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13: Using Window Ranking, Offset, and Aggregate Functions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95356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443032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53556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17202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1585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903561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0190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302901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89770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53967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29397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307525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91475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3131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73132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372789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83444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08286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731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0827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36566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6288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30501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4314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151599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337031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4990905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49925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1284170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51761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95027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444793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883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46376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60288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87747509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24808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51405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233968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7115151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90265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023246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39266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8122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592709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37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69138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7695931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58298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145080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95725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762606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18648246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960869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055892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238074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6073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0201539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27451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04507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076132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48654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933397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27103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5495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2922854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397960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42250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368823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506480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10964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496487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99228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224871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540441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27763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01096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1831094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520801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354769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3360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9728570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053430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614021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8749026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82287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14101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58943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76988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796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364095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314236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54836547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294160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1156443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140232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65429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533926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08890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2418480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7528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19291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9912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158360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2960817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57330882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926882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2008583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040616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19958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659496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102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7995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067971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1942468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210028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585211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709578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0964115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73352699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814111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640143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489314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6543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575602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828027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75609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11565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12513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100948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172692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9303778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95445271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524217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90032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03041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468786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155613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135390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73975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356862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176727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470790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522498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2362175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928157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133039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778988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8658513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303484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573276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688729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57350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204979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767800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240565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0649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9005277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05746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334249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8792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01930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8789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135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33696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69604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990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1462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453174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6267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89174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33291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37110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78035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05206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6172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5711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1124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95978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7814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6181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31716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0450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63758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90762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69454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19818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71140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915018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01453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2254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36855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2728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063561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02359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01455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818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07638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045695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2689675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67099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279621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39928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50346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74823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3555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50299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7599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1415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53071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8691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562813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6106428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60642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376666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95667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65467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974905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0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17096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28794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14665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48110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1979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793782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8805166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03430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846741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3417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7854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66915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565927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6798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269829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36624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60407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68875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958027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8069886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30129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48215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221420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36638926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8498338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87745528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2803964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36074069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603671688"/>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0045985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52480233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282850727"/>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22540460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7636653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67854334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16439844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5972875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40500011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22479449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21124252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80665950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9522483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1828800"/>
            <a:ext cx="5732417" cy="1016000"/>
          </a:xfrm>
        </p:spPr>
        <p:txBody>
          <a:bodyPr/>
          <a:lstStyle/>
          <a:p>
            <a:r>
              <a:rPr lang="en-GB" dirty="0" smtClean="0"/>
              <a:t>Module 13</a:t>
            </a:r>
            <a:endParaRPr lang="en-GB" dirty="0"/>
          </a:p>
        </p:txBody>
      </p:sp>
      <p:sp>
        <p:nvSpPr>
          <p:cNvPr id="3" name="Subtitle 2"/>
          <p:cNvSpPr>
            <a:spLocks noGrp="1"/>
          </p:cNvSpPr>
          <p:nvPr>
            <p:ph type="subTitle" sz="quarter" idx="1"/>
          </p:nvPr>
        </p:nvSpPr>
        <p:spPr/>
        <p:txBody>
          <a:bodyPr/>
          <a:lstStyle/>
          <a:p>
            <a:r>
              <a:rPr lang="en-GB" dirty="0" smtClean="0"/>
              <a:t>Using Window Ranking, Offset, and Aggregate Functions
</a:t>
            </a:r>
            <a:endParaRPr lang="en-GB" dirty="0"/>
          </a:p>
        </p:txBody>
      </p:sp>
    </p:spTree>
    <p:extLst>
      <p:ext uri="{BB962C8B-B14F-4D97-AF65-F5344CB8AC3E}">
        <p14:creationId xmlns:p14="http://schemas.microsoft.com/office/powerpoint/2010/main" val="3836510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2: Exploring Window Functions</a:t>
            </a:r>
            <a:endParaRPr lang="en-GB" dirty="0"/>
          </a:p>
        </p:txBody>
      </p:sp>
      <p:sp>
        <p:nvSpPr>
          <p:cNvPr id="3" name="Text Placeholder 2"/>
          <p:cNvSpPr>
            <a:spLocks noGrp="1"/>
          </p:cNvSpPr>
          <p:nvPr>
            <p:ph type="body" idx="1"/>
          </p:nvPr>
        </p:nvSpPr>
        <p:spPr/>
        <p:txBody>
          <a:bodyPr/>
          <a:lstStyle/>
          <a:p>
            <a:r>
              <a:rPr lang="en-GB" dirty="0" smtClean="0"/>
              <a:t>Defining Window Functions
Window Aggregate Functions
Window Ranking Functions
Window Distribution Functions
Window Offset Functions
Demonstration: Exploring Windows Functions</a:t>
            </a:r>
            <a:endParaRPr lang="en-GB" dirty="0"/>
          </a:p>
        </p:txBody>
      </p:sp>
    </p:spTree>
    <p:extLst>
      <p:ext uri="{BB962C8B-B14F-4D97-AF65-F5344CB8AC3E}">
        <p14:creationId xmlns:p14="http://schemas.microsoft.com/office/powerpoint/2010/main" val="1367332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Window Functions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A window function is a function applied to a window, or set, of rows</a:t>
            </a:r>
          </a:p>
          <a:p>
            <a:pPr lvl="0"/>
            <a:r>
              <a:rPr lang="en-US" kern="0" dirty="0">
                <a:solidFill>
                  <a:srgbClr val="000000"/>
                </a:solidFill>
              </a:rPr>
              <a:t>Window functions include aggregate, ranking, distribution, and offset functions</a:t>
            </a:r>
          </a:p>
          <a:p>
            <a:pPr lvl="0"/>
            <a:r>
              <a:rPr lang="en-US" kern="0" dirty="0">
                <a:solidFill>
                  <a:srgbClr val="000000"/>
                </a:solidFill>
              </a:rPr>
              <a:t>Window functions depend on set created by OVER()</a:t>
            </a:r>
          </a:p>
          <a:p>
            <a:pPr lvl="0"/>
            <a:endParaRPr lang="en-US" kern="0" dirty="0">
              <a:solidFill>
                <a:srgbClr val="000000"/>
              </a:solidFill>
            </a:endParaRPr>
          </a:p>
        </p:txBody>
      </p:sp>
      <p:sp>
        <p:nvSpPr>
          <p:cNvPr id="5" name="AutoShape 3"/>
          <p:cNvSpPr>
            <a:spLocks noChangeArrowheads="1"/>
          </p:cNvSpPr>
          <p:nvPr/>
        </p:nvSpPr>
        <p:spPr bwMode="auto">
          <a:xfrm>
            <a:off x="690465" y="3909502"/>
            <a:ext cx="7383491" cy="1938992"/>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400" dirty="0">
                <a:solidFill>
                  <a:srgbClr val="0000FF"/>
                </a:solidFill>
                <a:latin typeface="Lucida Sans Unicode" panose="020B0602030504020204" pitchFamily="34" charset="0"/>
                <a:cs typeface="Lucida Sans Unicode" panose="020B0602030504020204" pitchFamily="34" charset="0"/>
              </a:rPr>
              <a:t>SELECT</a:t>
            </a:r>
            <a:r>
              <a:rPr lang="en-US" sz="2400" dirty="0">
                <a:solidFill>
                  <a:prstClr val="black"/>
                </a:solidFill>
                <a:latin typeface="Lucida Sans Unicode" panose="020B0602030504020204" pitchFamily="34" charset="0"/>
                <a:cs typeface="Lucida Sans Unicode" panose="020B0602030504020204" pitchFamily="34" charset="0"/>
              </a:rPr>
              <a:t>  productid</a:t>
            </a:r>
            <a:r>
              <a:rPr lang="en-US" sz="2400" dirty="0">
                <a:solidFill>
                  <a:srgbClr val="808080"/>
                </a:solidFill>
                <a:latin typeface="Lucida Sans Unicode" panose="020B0602030504020204" pitchFamily="34" charset="0"/>
                <a:cs typeface="Lucida Sans Unicode" panose="020B0602030504020204" pitchFamily="34" charset="0"/>
              </a:rPr>
              <a:t>, </a:t>
            </a:r>
            <a:r>
              <a:rPr lang="en-US" sz="2400" dirty="0">
                <a:solidFill>
                  <a:prstClr val="black"/>
                </a:solidFill>
                <a:latin typeface="Lucida Sans Unicode" panose="020B0602030504020204" pitchFamily="34" charset="0"/>
                <a:cs typeface="Lucida Sans Unicode" panose="020B0602030504020204" pitchFamily="34" charset="0"/>
              </a:rPr>
              <a:t>productname</a:t>
            </a:r>
            <a:r>
              <a:rPr lang="en-US" sz="2400" dirty="0">
                <a:solidFill>
                  <a:srgbClr val="808080"/>
                </a:solidFill>
                <a:latin typeface="Lucida Sans Unicode" panose="020B0602030504020204" pitchFamily="34" charset="0"/>
                <a:cs typeface="Lucida Sans Unicode" panose="020B0602030504020204" pitchFamily="34" charset="0"/>
              </a:rPr>
              <a:t>, </a:t>
            </a:r>
            <a:r>
              <a:rPr lang="en-US" sz="2400" dirty="0">
                <a:solidFill>
                  <a:prstClr val="black"/>
                </a:solidFill>
                <a:latin typeface="Lucida Sans Unicode" panose="020B0602030504020204" pitchFamily="34" charset="0"/>
                <a:cs typeface="Lucida Sans Unicode" panose="020B0602030504020204" pitchFamily="34" charset="0"/>
              </a:rPr>
              <a:t>unitprice</a:t>
            </a:r>
            <a:r>
              <a:rPr lang="en-US" sz="24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400" dirty="0">
                <a:solidFill>
                  <a:prstClr val="black"/>
                </a:solidFill>
                <a:latin typeface="Lucida Sans Unicode" panose="020B0602030504020204" pitchFamily="34" charset="0"/>
                <a:cs typeface="Lucida Sans Unicode" panose="020B0602030504020204" pitchFamily="34" charset="0"/>
              </a:rPr>
              <a:t>        </a:t>
            </a:r>
            <a:r>
              <a:rPr lang="en-US" sz="2400" dirty="0">
                <a:solidFill>
                  <a:srgbClr val="FF00FF"/>
                </a:solidFill>
                <a:latin typeface="Lucida Sans Unicode" panose="020B0602030504020204" pitchFamily="34" charset="0"/>
                <a:cs typeface="Lucida Sans Unicode" panose="020B0602030504020204" pitchFamily="34" charset="0"/>
              </a:rPr>
              <a:t>RANK</a:t>
            </a:r>
            <a:r>
              <a:rPr lang="en-US" sz="2400" dirty="0">
                <a:solidFill>
                  <a:srgbClr val="808080"/>
                </a:solidFill>
                <a:latin typeface="Lucida Sans Unicode" panose="020B0602030504020204" pitchFamily="34" charset="0"/>
                <a:cs typeface="Lucida Sans Unicode" panose="020B0602030504020204" pitchFamily="34" charset="0"/>
              </a:rPr>
              <a:t>()</a:t>
            </a:r>
            <a:r>
              <a:rPr lang="en-US" sz="2400" dirty="0">
                <a:solidFill>
                  <a:prstClr val="black"/>
                </a:solidFill>
                <a:latin typeface="Lucida Sans Unicode" panose="020B0602030504020204" pitchFamily="34" charset="0"/>
                <a:cs typeface="Lucida Sans Unicode" panose="020B0602030504020204" pitchFamily="34" charset="0"/>
              </a:rPr>
              <a:t> </a:t>
            </a:r>
            <a:r>
              <a:rPr lang="en-US" sz="2400" dirty="0">
                <a:solidFill>
                  <a:srgbClr val="0000FF"/>
                </a:solidFill>
                <a:latin typeface="Lucida Sans Unicode" panose="020B0602030504020204" pitchFamily="34" charset="0"/>
                <a:cs typeface="Lucida Sans Unicode" panose="020B0602030504020204" pitchFamily="34" charset="0"/>
              </a:rPr>
              <a:t>OVER</a:t>
            </a:r>
            <a:r>
              <a:rPr lang="en-US" sz="2400" dirty="0">
                <a:solidFill>
                  <a:srgbClr val="808080"/>
                </a:solidFill>
                <a:latin typeface="Lucida Sans Unicode" panose="020B0602030504020204" pitchFamily="34" charset="0"/>
                <a:cs typeface="Lucida Sans Unicode" panose="020B0602030504020204" pitchFamily="34" charset="0"/>
              </a:rPr>
              <a:t>(</a:t>
            </a:r>
            <a:r>
              <a:rPr lang="en-US" sz="2400" dirty="0">
                <a:solidFill>
                  <a:srgbClr val="0000FF"/>
                </a:solidFill>
                <a:latin typeface="Lucida Sans Unicode" panose="020B0602030504020204" pitchFamily="34" charset="0"/>
                <a:cs typeface="Lucida Sans Unicode" panose="020B0602030504020204" pitchFamily="34" charset="0"/>
              </a:rPr>
              <a:t>ORDER</a:t>
            </a:r>
            <a:r>
              <a:rPr lang="en-US" sz="2400" dirty="0">
                <a:solidFill>
                  <a:prstClr val="black"/>
                </a:solidFill>
                <a:latin typeface="Lucida Sans Unicode" panose="020B0602030504020204" pitchFamily="34" charset="0"/>
                <a:cs typeface="Lucida Sans Unicode" panose="020B0602030504020204" pitchFamily="34" charset="0"/>
              </a:rPr>
              <a:t> </a:t>
            </a:r>
            <a:r>
              <a:rPr lang="en-US" sz="2400" dirty="0">
                <a:solidFill>
                  <a:srgbClr val="0000FF"/>
                </a:solidFill>
                <a:latin typeface="Lucida Sans Unicode" panose="020B0602030504020204" pitchFamily="34" charset="0"/>
                <a:cs typeface="Lucida Sans Unicode" panose="020B0602030504020204" pitchFamily="34" charset="0"/>
              </a:rPr>
              <a:t>BY</a:t>
            </a:r>
            <a:r>
              <a:rPr lang="en-US" sz="2400" dirty="0">
                <a:solidFill>
                  <a:prstClr val="black"/>
                </a:solidFill>
                <a:latin typeface="Lucida Sans Unicode" panose="020B0602030504020204" pitchFamily="34" charset="0"/>
                <a:cs typeface="Lucida Sans Unicode" panose="020B0602030504020204" pitchFamily="34" charset="0"/>
              </a:rPr>
              <a:t> unitprice </a:t>
            </a:r>
            <a:r>
              <a:rPr lang="en-US" sz="2400" dirty="0">
                <a:solidFill>
                  <a:srgbClr val="0000FF"/>
                </a:solidFill>
                <a:latin typeface="Lucida Sans Unicode" panose="020B0602030504020204" pitchFamily="34" charset="0"/>
                <a:cs typeface="Lucida Sans Unicode" panose="020B0602030504020204" pitchFamily="34" charset="0"/>
              </a:rPr>
              <a:t>DESC</a:t>
            </a:r>
            <a:r>
              <a:rPr lang="en-US" sz="2400" dirty="0">
                <a:solidFill>
                  <a:srgbClr val="808080"/>
                </a:solidFill>
                <a:latin typeface="Lucida Sans Unicode" panose="020B0602030504020204" pitchFamily="34" charset="0"/>
                <a:cs typeface="Lucida Sans Unicode" panose="020B0602030504020204" pitchFamily="34" charset="0"/>
              </a:rPr>
              <a:t>)</a:t>
            </a:r>
            <a:r>
              <a:rPr lang="en-US" sz="2400" dirty="0">
                <a:solidFill>
                  <a:prstClr val="black"/>
                </a:solidFill>
                <a:latin typeface="Lucida Sans Unicode" panose="020B0602030504020204" pitchFamily="34" charset="0"/>
                <a:cs typeface="Lucida Sans Unicode" panose="020B0602030504020204" pitchFamily="34" charset="0"/>
              </a:rPr>
              <a:t> 		</a:t>
            </a:r>
            <a:r>
              <a:rPr lang="en-US" sz="2400" dirty="0">
                <a:solidFill>
                  <a:srgbClr val="0000FF"/>
                </a:solidFill>
                <a:latin typeface="Lucida Sans Unicode" panose="020B0602030504020204" pitchFamily="34" charset="0"/>
                <a:cs typeface="Lucida Sans Unicode" panose="020B0602030504020204" pitchFamily="34" charset="0"/>
              </a:rPr>
              <a:t>AS</a:t>
            </a:r>
            <a:r>
              <a:rPr lang="en-US" sz="2400" dirty="0">
                <a:solidFill>
                  <a:prstClr val="black"/>
                </a:solidFill>
                <a:latin typeface="Lucida Sans Unicode" panose="020B0602030504020204" pitchFamily="34" charset="0"/>
                <a:cs typeface="Lucida Sans Unicode" panose="020B0602030504020204" pitchFamily="34" charset="0"/>
              </a:rPr>
              <a:t> pricerank</a:t>
            </a:r>
          </a:p>
          <a:p>
            <a:pPr lvl="0" fontAlgn="base">
              <a:spcBef>
                <a:spcPct val="0"/>
              </a:spcBef>
              <a:spcAft>
                <a:spcPct val="0"/>
              </a:spcAft>
            </a:pPr>
            <a:r>
              <a:rPr lang="en-US" sz="2400" dirty="0">
                <a:solidFill>
                  <a:srgbClr val="0000FF"/>
                </a:solidFill>
                <a:latin typeface="Lucida Sans Unicode" panose="020B0602030504020204" pitchFamily="34" charset="0"/>
                <a:cs typeface="Lucida Sans Unicode" panose="020B0602030504020204" pitchFamily="34" charset="0"/>
              </a:rPr>
              <a:t>FROM</a:t>
            </a:r>
            <a:r>
              <a:rPr lang="en-US" sz="2400" dirty="0">
                <a:solidFill>
                  <a:prstClr val="black"/>
                </a:solidFill>
                <a:latin typeface="Lucida Sans Unicode" panose="020B0602030504020204" pitchFamily="34" charset="0"/>
                <a:cs typeface="Lucida Sans Unicode" panose="020B0602030504020204" pitchFamily="34" charset="0"/>
              </a:rPr>
              <a:t> Production</a:t>
            </a:r>
            <a:r>
              <a:rPr lang="en-US" sz="2400" dirty="0">
                <a:solidFill>
                  <a:srgbClr val="808080"/>
                </a:solidFill>
                <a:latin typeface="Lucida Sans Unicode" panose="020B0602030504020204" pitchFamily="34" charset="0"/>
                <a:cs typeface="Lucida Sans Unicode" panose="020B0602030504020204" pitchFamily="34" charset="0"/>
              </a:rPr>
              <a:t>.</a:t>
            </a:r>
            <a:r>
              <a:rPr lang="en-US" sz="2400" dirty="0">
                <a:solidFill>
                  <a:prstClr val="black"/>
                </a:solidFill>
                <a:latin typeface="Lucida Sans Unicode" panose="020B0602030504020204" pitchFamily="34" charset="0"/>
                <a:cs typeface="Lucida Sans Unicode" panose="020B0602030504020204" pitchFamily="34" charset="0"/>
              </a:rPr>
              <a:t>Products</a:t>
            </a:r>
          </a:p>
          <a:p>
            <a:pPr lvl="0" fontAlgn="base">
              <a:spcBef>
                <a:spcPct val="0"/>
              </a:spcBef>
              <a:spcAft>
                <a:spcPct val="0"/>
              </a:spcAft>
            </a:pPr>
            <a:r>
              <a:rPr lang="en-US" sz="2400" dirty="0">
                <a:solidFill>
                  <a:srgbClr val="0000FF"/>
                </a:solidFill>
                <a:latin typeface="Lucida Sans Unicode" panose="020B0602030504020204" pitchFamily="34" charset="0"/>
                <a:cs typeface="Lucida Sans Unicode" panose="020B0602030504020204" pitchFamily="34" charset="0"/>
              </a:rPr>
              <a:t>ORDER</a:t>
            </a:r>
            <a:r>
              <a:rPr lang="en-US" sz="2400" dirty="0">
                <a:solidFill>
                  <a:prstClr val="black"/>
                </a:solidFill>
                <a:latin typeface="Lucida Sans Unicode" panose="020B0602030504020204" pitchFamily="34" charset="0"/>
                <a:cs typeface="Lucida Sans Unicode" panose="020B0602030504020204" pitchFamily="34" charset="0"/>
              </a:rPr>
              <a:t> </a:t>
            </a:r>
            <a:r>
              <a:rPr lang="en-US" sz="2400" dirty="0">
                <a:solidFill>
                  <a:srgbClr val="0000FF"/>
                </a:solidFill>
                <a:latin typeface="Lucida Sans Unicode" panose="020B0602030504020204" pitchFamily="34" charset="0"/>
                <a:cs typeface="Lucida Sans Unicode" panose="020B0602030504020204" pitchFamily="34" charset="0"/>
              </a:rPr>
              <a:t>BY</a:t>
            </a:r>
            <a:r>
              <a:rPr lang="en-US" sz="2400" dirty="0">
                <a:solidFill>
                  <a:prstClr val="black"/>
                </a:solidFill>
                <a:latin typeface="Lucida Sans Unicode" panose="020B0602030504020204" pitchFamily="34" charset="0"/>
                <a:cs typeface="Lucida Sans Unicode" panose="020B0602030504020204" pitchFamily="34" charset="0"/>
              </a:rPr>
              <a:t> pricerank</a:t>
            </a:r>
            <a:r>
              <a:rPr lang="en-US" sz="2400" dirty="0">
                <a:solidFill>
                  <a:srgbClr val="808080"/>
                </a:solidFill>
                <a:latin typeface="Lucida Sans Unicode" panose="020B0602030504020204" pitchFamily="34" charset="0"/>
                <a:cs typeface="Lucida Sans Unicode" panose="020B0602030504020204" pitchFamily="34" charset="0"/>
              </a:rPr>
              <a:t>;</a:t>
            </a:r>
            <a:endParaRPr lang="en-US" sz="2400" dirty="0">
              <a:solidFill>
                <a:srgbClr val="000000"/>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316824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 Aggregate Functions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Similar to grouped aggregate functions</a:t>
            </a:r>
          </a:p>
          <a:p>
            <a:pPr lvl="1"/>
            <a:r>
              <a:rPr lang="en-US" kern="0" dirty="0">
                <a:solidFill>
                  <a:srgbClr val="000000"/>
                </a:solidFill>
              </a:rPr>
              <a:t>SUM, MIN, MAX, and so on</a:t>
            </a:r>
          </a:p>
          <a:p>
            <a:pPr lvl="0"/>
            <a:r>
              <a:rPr lang="en-US" kern="0" dirty="0">
                <a:solidFill>
                  <a:srgbClr val="000000"/>
                </a:solidFill>
              </a:rPr>
              <a:t>Applied to windows defined by OVER clause</a:t>
            </a:r>
          </a:p>
          <a:p>
            <a:pPr lvl="0"/>
            <a:r>
              <a:rPr lang="en-US" kern="0" dirty="0">
                <a:solidFill>
                  <a:srgbClr val="000000"/>
                </a:solidFill>
              </a:rPr>
              <a:t>Window aggregate functions support partitioning, ordering, and framing</a:t>
            </a:r>
          </a:p>
          <a:p>
            <a:pPr lvl="0"/>
            <a:endParaRPr lang="en-US" kern="0" dirty="0">
              <a:solidFill>
                <a:srgbClr val="000000"/>
              </a:solidFill>
            </a:endParaRPr>
          </a:p>
        </p:txBody>
      </p:sp>
      <p:sp>
        <p:nvSpPr>
          <p:cNvPr id="5" name="AutoShape 3"/>
          <p:cNvSpPr>
            <a:spLocks noChangeArrowheads="1"/>
          </p:cNvSpPr>
          <p:nvPr/>
        </p:nvSpPr>
        <p:spPr bwMode="auto">
          <a:xfrm>
            <a:off x="458788" y="3808790"/>
            <a:ext cx="8282085" cy="1569660"/>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400" dirty="0">
                <a:solidFill>
                  <a:srgbClr val="0000FF"/>
                </a:solidFill>
                <a:latin typeface="Lucida Sans Typewriter" pitchFamily="49" charset="0"/>
                <a:cs typeface="Arial" charset="0"/>
              </a:rPr>
              <a:t>SELECT</a:t>
            </a:r>
            <a:r>
              <a:rPr lang="en-US" sz="2400" dirty="0">
                <a:solidFill>
                  <a:prstClr val="black"/>
                </a:solidFill>
                <a:latin typeface="Lucida Sans Typewriter" pitchFamily="49" charset="0"/>
                <a:cs typeface="Arial" charset="0"/>
              </a:rPr>
              <a:t>  custid</a:t>
            </a:r>
            <a:r>
              <a:rPr lang="en-US" sz="2400" dirty="0">
                <a:solidFill>
                  <a:srgbClr val="808080"/>
                </a:solidFill>
                <a:latin typeface="Lucida Sans Typewriter" pitchFamily="49" charset="0"/>
                <a:cs typeface="Arial" charset="0"/>
              </a:rPr>
              <a:t>, </a:t>
            </a:r>
            <a:r>
              <a:rPr lang="en-US" sz="2400" dirty="0">
                <a:solidFill>
                  <a:prstClr val="black"/>
                </a:solidFill>
                <a:latin typeface="Lucida Sans Typewriter" pitchFamily="49" charset="0"/>
                <a:cs typeface="Arial" charset="0"/>
              </a:rPr>
              <a:t>ordermonth</a:t>
            </a:r>
            <a:r>
              <a:rPr lang="en-US" sz="2400" dirty="0">
                <a:solidFill>
                  <a:srgbClr val="808080"/>
                </a:solidFill>
                <a:latin typeface="Lucida Sans Typewriter" pitchFamily="49" charset="0"/>
                <a:cs typeface="Arial" charset="0"/>
              </a:rPr>
              <a:t>, </a:t>
            </a:r>
            <a:r>
              <a:rPr lang="en-US" sz="2400" dirty="0">
                <a:solidFill>
                  <a:prstClr val="black"/>
                </a:solidFill>
                <a:latin typeface="Lucida Sans Typewriter" pitchFamily="49" charset="0"/>
                <a:cs typeface="Arial" charset="0"/>
              </a:rPr>
              <a:t>qty</a:t>
            </a:r>
            <a:r>
              <a:rPr lang="en-US" sz="2400" dirty="0">
                <a:solidFill>
                  <a:srgbClr val="808080"/>
                </a:solidFill>
                <a:latin typeface="Lucida Sans Typewriter" pitchFamily="49" charset="0"/>
                <a:cs typeface="Arial" charset="0"/>
              </a:rPr>
              <a:t>,</a:t>
            </a:r>
          </a:p>
          <a:p>
            <a:pPr lvl="0" fontAlgn="base">
              <a:spcBef>
                <a:spcPct val="0"/>
              </a:spcBef>
              <a:spcAft>
                <a:spcPct val="0"/>
              </a:spcAft>
            </a:pPr>
            <a:r>
              <a:rPr lang="en-US" sz="2400" dirty="0">
                <a:solidFill>
                  <a:prstClr val="black"/>
                </a:solidFill>
                <a:latin typeface="Lucida Sans Typewriter" pitchFamily="49" charset="0"/>
                <a:cs typeface="Arial" charset="0"/>
              </a:rPr>
              <a:t>	</a:t>
            </a:r>
            <a:r>
              <a:rPr lang="en-US" sz="2400" dirty="0">
                <a:solidFill>
                  <a:srgbClr val="FF00FF"/>
                </a:solidFill>
                <a:latin typeface="Lucida Sans Typewriter" pitchFamily="49" charset="0"/>
                <a:cs typeface="Arial" charset="0"/>
              </a:rPr>
              <a:t>SUM</a:t>
            </a:r>
            <a:r>
              <a:rPr lang="en-US" sz="2400" dirty="0">
                <a:solidFill>
                  <a:srgbClr val="808080"/>
                </a:solidFill>
                <a:latin typeface="Lucida Sans Typewriter" pitchFamily="49" charset="0"/>
                <a:cs typeface="Arial" charset="0"/>
              </a:rPr>
              <a:t>(</a:t>
            </a:r>
            <a:r>
              <a:rPr lang="en-US" sz="2400" dirty="0">
                <a:solidFill>
                  <a:prstClr val="black"/>
                </a:solidFill>
                <a:latin typeface="Lucida Sans Typewriter" pitchFamily="49" charset="0"/>
                <a:cs typeface="Arial" charset="0"/>
              </a:rPr>
              <a:t>qty</a:t>
            </a:r>
            <a:r>
              <a:rPr lang="en-US" sz="2400" dirty="0">
                <a:solidFill>
                  <a:srgbClr val="808080"/>
                </a:solidFill>
                <a:latin typeface="Lucida Sans Typewriter" pitchFamily="49" charset="0"/>
                <a:cs typeface="Arial" charset="0"/>
              </a:rPr>
              <a:t>)</a:t>
            </a:r>
            <a:r>
              <a:rPr lang="en-US" sz="2400" dirty="0">
                <a:solidFill>
                  <a:prstClr val="black"/>
                </a:solidFill>
                <a:latin typeface="Lucida Sans Typewriter" pitchFamily="49" charset="0"/>
                <a:cs typeface="Arial" charset="0"/>
              </a:rPr>
              <a:t> </a:t>
            </a:r>
            <a:r>
              <a:rPr lang="en-US" sz="2400" dirty="0">
                <a:solidFill>
                  <a:srgbClr val="0000FF"/>
                </a:solidFill>
                <a:latin typeface="Lucida Sans Typewriter" pitchFamily="49" charset="0"/>
                <a:cs typeface="Arial" charset="0"/>
              </a:rPr>
              <a:t>OVER</a:t>
            </a:r>
            <a:r>
              <a:rPr lang="en-US" sz="2400" dirty="0">
                <a:solidFill>
                  <a:srgbClr val="808080"/>
                </a:solidFill>
                <a:latin typeface="Lucida Sans Typewriter" pitchFamily="49" charset="0"/>
                <a:cs typeface="Arial" charset="0"/>
              </a:rPr>
              <a:t>(</a:t>
            </a:r>
            <a:r>
              <a:rPr lang="en-US" sz="2400" dirty="0">
                <a:solidFill>
                  <a:srgbClr val="0000FF"/>
                </a:solidFill>
                <a:latin typeface="Lucida Sans Typewriter" pitchFamily="49" charset="0"/>
                <a:cs typeface="Arial" charset="0"/>
              </a:rPr>
              <a:t>PARTITION</a:t>
            </a:r>
            <a:r>
              <a:rPr lang="en-US" sz="2400" dirty="0">
                <a:solidFill>
                  <a:prstClr val="black"/>
                </a:solidFill>
                <a:latin typeface="Lucida Sans Typewriter" pitchFamily="49" charset="0"/>
                <a:cs typeface="Arial" charset="0"/>
              </a:rPr>
              <a:t> </a:t>
            </a:r>
            <a:r>
              <a:rPr lang="en-US" sz="2400" dirty="0">
                <a:solidFill>
                  <a:srgbClr val="0000FF"/>
                </a:solidFill>
                <a:latin typeface="Lucida Sans Typewriter" pitchFamily="49" charset="0"/>
                <a:cs typeface="Arial" charset="0"/>
              </a:rPr>
              <a:t>BY</a:t>
            </a:r>
            <a:r>
              <a:rPr lang="en-US" sz="2400" dirty="0">
                <a:solidFill>
                  <a:prstClr val="black"/>
                </a:solidFill>
                <a:latin typeface="Lucida Sans Typewriter" pitchFamily="49" charset="0"/>
                <a:cs typeface="Arial" charset="0"/>
              </a:rPr>
              <a:t> custid</a:t>
            </a:r>
            <a:r>
              <a:rPr lang="en-US" sz="2400" dirty="0">
                <a:solidFill>
                  <a:srgbClr val="808080"/>
                </a:solidFill>
                <a:latin typeface="Lucida Sans Typewriter" pitchFamily="49" charset="0"/>
                <a:cs typeface="Arial" charset="0"/>
              </a:rPr>
              <a:t>)</a:t>
            </a:r>
            <a:r>
              <a:rPr lang="en-US" sz="2400" dirty="0">
                <a:solidFill>
                  <a:prstClr val="black"/>
                </a:solidFill>
                <a:latin typeface="Lucida Sans Typewriter" pitchFamily="49" charset="0"/>
                <a:cs typeface="Arial" charset="0"/>
              </a:rPr>
              <a:t> </a:t>
            </a:r>
          </a:p>
          <a:p>
            <a:pPr lvl="0" fontAlgn="base">
              <a:spcBef>
                <a:spcPct val="0"/>
              </a:spcBef>
              <a:spcAft>
                <a:spcPct val="0"/>
              </a:spcAft>
            </a:pPr>
            <a:r>
              <a:rPr lang="en-US" sz="2400" dirty="0">
                <a:solidFill>
                  <a:prstClr val="black"/>
                </a:solidFill>
                <a:latin typeface="Lucida Sans Typewriter" pitchFamily="49" charset="0"/>
                <a:cs typeface="Arial" charset="0"/>
              </a:rPr>
              <a:t>	</a:t>
            </a:r>
            <a:r>
              <a:rPr lang="en-US" sz="2400" dirty="0">
                <a:solidFill>
                  <a:srgbClr val="0000FF"/>
                </a:solidFill>
                <a:latin typeface="Lucida Sans Typewriter" pitchFamily="49" charset="0"/>
                <a:cs typeface="Arial" charset="0"/>
              </a:rPr>
              <a:t>AS</a:t>
            </a:r>
            <a:r>
              <a:rPr lang="en-US" sz="2400" dirty="0">
                <a:solidFill>
                  <a:prstClr val="black"/>
                </a:solidFill>
                <a:latin typeface="Lucida Sans Typewriter" pitchFamily="49" charset="0"/>
                <a:cs typeface="Arial" charset="0"/>
              </a:rPr>
              <a:t> totalpercust</a:t>
            </a:r>
          </a:p>
          <a:p>
            <a:pPr lvl="0" fontAlgn="base">
              <a:spcBef>
                <a:spcPct val="0"/>
              </a:spcBef>
              <a:spcAft>
                <a:spcPct val="0"/>
              </a:spcAft>
            </a:pPr>
            <a:r>
              <a:rPr lang="en-US" sz="2400" dirty="0">
                <a:solidFill>
                  <a:srgbClr val="0000FF"/>
                </a:solidFill>
                <a:latin typeface="Lucida Sans Typewriter" pitchFamily="49" charset="0"/>
                <a:cs typeface="Arial" charset="0"/>
              </a:rPr>
              <a:t>FROM</a:t>
            </a:r>
            <a:r>
              <a:rPr lang="en-US" sz="2400" dirty="0">
                <a:solidFill>
                  <a:prstClr val="black"/>
                </a:solidFill>
                <a:latin typeface="Lucida Sans Typewriter" pitchFamily="49" charset="0"/>
                <a:cs typeface="Arial" charset="0"/>
              </a:rPr>
              <a:t> Sales</a:t>
            </a:r>
            <a:r>
              <a:rPr lang="en-US" sz="2400" dirty="0">
                <a:solidFill>
                  <a:srgbClr val="808080"/>
                </a:solidFill>
                <a:latin typeface="Lucida Sans Typewriter" pitchFamily="49" charset="0"/>
                <a:cs typeface="Arial" charset="0"/>
              </a:rPr>
              <a:t>.</a:t>
            </a:r>
            <a:r>
              <a:rPr lang="en-US" sz="2400" dirty="0">
                <a:solidFill>
                  <a:prstClr val="black"/>
                </a:solidFill>
                <a:latin typeface="Lucida Sans Typewriter" pitchFamily="49" charset="0"/>
                <a:cs typeface="Arial" charset="0"/>
              </a:rPr>
              <a:t>CustOrders</a:t>
            </a:r>
            <a:r>
              <a:rPr lang="en-US" sz="2400" dirty="0">
                <a:solidFill>
                  <a:srgbClr val="808080"/>
                </a:solidFill>
                <a:latin typeface="Lucida Sans Typewriter" pitchFamily="49" charset="0"/>
                <a:cs typeface="Arial" charset="0"/>
              </a:rPr>
              <a:t>;</a:t>
            </a:r>
          </a:p>
        </p:txBody>
      </p:sp>
    </p:spTree>
    <p:extLst>
      <p:ext uri="{BB962C8B-B14F-4D97-AF65-F5344CB8AC3E}">
        <p14:creationId xmlns:p14="http://schemas.microsoft.com/office/powerpoint/2010/main" val="1958080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52d25c6f-c178-4023-9ed6-50d1b595041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 Ranking Functions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Ranking functions require a window order clause</a:t>
            </a:r>
          </a:p>
          <a:p>
            <a:pPr lvl="1"/>
            <a:r>
              <a:rPr lang="en-US" kern="0" dirty="0">
                <a:solidFill>
                  <a:srgbClr val="000000"/>
                </a:solidFill>
              </a:rPr>
              <a:t>Partitioning is optional</a:t>
            </a:r>
          </a:p>
          <a:p>
            <a:pPr lvl="1"/>
            <a:r>
              <a:rPr lang="en-US" kern="0" dirty="0">
                <a:solidFill>
                  <a:srgbClr val="000000"/>
                </a:solidFill>
              </a:rPr>
              <a:t>To display results in sorted order still requires ORDER BY!</a:t>
            </a:r>
          </a:p>
          <a:p>
            <a:pPr lvl="0"/>
            <a:endParaRPr lang="en-US" kern="0"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18805795"/>
              </p:ext>
            </p:extLst>
          </p:nvPr>
        </p:nvGraphicFramePr>
        <p:xfrm>
          <a:off x="802366" y="2819400"/>
          <a:ext cx="7517363" cy="3291840"/>
        </p:xfrm>
        <a:graphic>
          <a:graphicData uri="http://schemas.openxmlformats.org/drawingml/2006/table">
            <a:tbl>
              <a:tblPr firstRow="1" bandRow="1">
                <a:effectLst/>
                <a:tableStyleId>{3C2FFA5D-87B4-456A-9821-1D502468CF0F}</a:tableStyleId>
              </a:tblPr>
              <a:tblGrid>
                <a:gridCol w="2435471">
                  <a:extLst>
                    <a:ext uri="{9D8B030D-6E8A-4147-A177-3AD203B41FA5}">
                      <a16:colId xmlns="" xmlns:a16="http://schemas.microsoft.com/office/drawing/2014/main" val="20000"/>
                    </a:ext>
                  </a:extLst>
                </a:gridCol>
                <a:gridCol w="5081892">
                  <a:extLst>
                    <a:ext uri="{9D8B030D-6E8A-4147-A177-3AD203B41FA5}">
                      <a16:colId xmlns="" xmlns:a16="http://schemas.microsoft.com/office/drawing/2014/main" val="20001"/>
                    </a:ext>
                  </a:extLst>
                </a:gridCol>
              </a:tblGrid>
              <a:tr h="400612">
                <a:tc>
                  <a:txBody>
                    <a:bodyPr/>
                    <a:lstStyle/>
                    <a:p>
                      <a:r>
                        <a:rPr lang="en-US" sz="2400" b="0" dirty="0">
                          <a:latin typeface="Segoe UI Light" panose="020B0502040204020203" pitchFamily="34" charset="0"/>
                          <a:cs typeface="Segoe UI Light" panose="020B0502040204020203" pitchFamily="34" charset="0"/>
                        </a:rPr>
                        <a:t>Function</a:t>
                      </a:r>
                    </a:p>
                  </a:txBody>
                  <a:tcPr>
                    <a:lnR w="12700" cap="flat" cmpd="sng" algn="ctr">
                      <a:solidFill>
                        <a:srgbClr val="569AD2"/>
                      </a:solidFill>
                      <a:prstDash val="solid"/>
                      <a:round/>
                      <a:headEnd type="none" w="med" len="med"/>
                      <a:tailEnd type="none" w="med" len="med"/>
                    </a:lnR>
                    <a:lnB w="12700" cap="flat" cmpd="sng" algn="ctr">
                      <a:solidFill>
                        <a:srgbClr val="569AD2"/>
                      </a:solidFill>
                      <a:prstDash val="solid"/>
                      <a:round/>
                      <a:headEnd type="none" w="med" len="med"/>
                      <a:tailEnd type="none" w="med" len="med"/>
                    </a:lnB>
                    <a:solidFill>
                      <a:srgbClr val="569AD2"/>
                    </a:solidFill>
                  </a:tcPr>
                </a:tc>
                <a:tc>
                  <a:txBody>
                    <a:bodyPr/>
                    <a:lstStyle/>
                    <a:p>
                      <a:r>
                        <a:rPr lang="en-US" sz="2400" b="0" dirty="0">
                          <a:latin typeface="Segoe UI Light" panose="020B0502040204020203" pitchFamily="34" charset="0"/>
                          <a:cs typeface="Segoe UI Light" panose="020B0502040204020203" pitchFamily="34" charset="0"/>
                        </a:rPr>
                        <a:t>Description</a:t>
                      </a:r>
                    </a:p>
                  </a:txBody>
                  <a:tcPr>
                    <a:lnL w="12700" cap="flat" cmpd="sng" algn="ctr">
                      <a:solidFill>
                        <a:srgbClr val="569AD2"/>
                      </a:solidFill>
                      <a:prstDash val="solid"/>
                      <a:round/>
                      <a:headEnd type="none" w="med" len="med"/>
                      <a:tailEnd type="none" w="med" len="med"/>
                    </a:lnL>
                    <a:lnB w="12700" cap="flat" cmpd="sng" algn="ctr">
                      <a:solidFill>
                        <a:srgbClr val="569AD2"/>
                      </a:solidFill>
                      <a:prstDash val="solid"/>
                      <a:round/>
                      <a:headEnd type="none" w="med" len="med"/>
                      <a:tailEnd type="none" w="med" len="med"/>
                    </a:lnB>
                    <a:solidFill>
                      <a:srgbClr val="569AD2"/>
                    </a:solidFill>
                  </a:tcPr>
                </a:tc>
                <a:extLst>
                  <a:ext uri="{0D108BD9-81ED-4DB2-BD59-A6C34878D82A}">
                    <a16:rowId xmlns="" xmlns:a16="http://schemas.microsoft.com/office/drawing/2014/main" val="10000"/>
                  </a:ext>
                </a:extLst>
              </a:tr>
              <a:tr h="370840">
                <a:tc>
                  <a:txBody>
                    <a:bodyPr/>
                    <a:lstStyle/>
                    <a:p>
                      <a:r>
                        <a:rPr lang="en-US" sz="1800" dirty="0">
                          <a:latin typeface="Segoe UI Light" panose="020B0502040204020203" pitchFamily="34" charset="0"/>
                          <a:cs typeface="Segoe UI Light" panose="020B0502040204020203" pitchFamily="34" charset="0"/>
                        </a:rPr>
                        <a:t>RANK </a:t>
                      </a:r>
                    </a:p>
                  </a:txBody>
                  <a:tcPr>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1800" dirty="0">
                          <a:latin typeface="Segoe UI Light" panose="020B0502040204020203" pitchFamily="34" charset="0"/>
                          <a:cs typeface="Segoe UI Light" panose="020B0502040204020203" pitchFamily="34" charset="0"/>
                        </a:rPr>
                        <a:t>Returns the rank of each row within the partition of a result set. May include ties and gaps.</a:t>
                      </a:r>
                    </a:p>
                  </a:txBody>
                  <a:tcPr>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r>
                        <a:rPr lang="en-US" sz="1800" dirty="0">
                          <a:latin typeface="Segoe UI Light" panose="020B0502040204020203" pitchFamily="34" charset="0"/>
                          <a:cs typeface="Segoe UI Light" panose="020B0502040204020203" pitchFamily="34" charset="0"/>
                        </a:rPr>
                        <a:t>DENSE_RANK</a:t>
                      </a:r>
                    </a:p>
                  </a:txBody>
                  <a:tcPr>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Light" panose="020B0502040204020203" pitchFamily="34" charset="0"/>
                          <a:cs typeface="Segoe UI Light" panose="020B0502040204020203" pitchFamily="34" charset="0"/>
                        </a:rPr>
                        <a:t>Returns the rank of each row within the partition of a result set. May include ties. Will</a:t>
                      </a:r>
                      <a:r>
                        <a:rPr lang="en-US" sz="1800" baseline="0" dirty="0">
                          <a:latin typeface="Segoe UI Light" panose="020B0502040204020203" pitchFamily="34" charset="0"/>
                          <a:cs typeface="Segoe UI Light" panose="020B0502040204020203" pitchFamily="34" charset="0"/>
                        </a:rPr>
                        <a:t> not include </a:t>
                      </a:r>
                      <a:r>
                        <a:rPr lang="en-US" sz="1800" dirty="0">
                          <a:latin typeface="Segoe UI Light" panose="020B0502040204020203" pitchFamily="34" charset="0"/>
                          <a:cs typeface="Segoe UI Light" panose="020B0502040204020203" pitchFamily="34" charset="0"/>
                        </a:rPr>
                        <a:t>gaps.</a:t>
                      </a:r>
                    </a:p>
                  </a:txBody>
                  <a:tcPr>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r>
                        <a:rPr lang="en-US" sz="1800" dirty="0">
                          <a:latin typeface="Segoe UI Light" panose="020B0502040204020203" pitchFamily="34" charset="0"/>
                          <a:cs typeface="Segoe UI Light" panose="020B0502040204020203" pitchFamily="34" charset="0"/>
                        </a:rPr>
                        <a:t>ROW_NUMBER</a:t>
                      </a:r>
                    </a:p>
                  </a:txBody>
                  <a:tcPr>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1800" dirty="0">
                          <a:latin typeface="Segoe UI Light" panose="020B0502040204020203" pitchFamily="34" charset="0"/>
                          <a:cs typeface="Segoe UI Light" panose="020B0502040204020203" pitchFamily="34" charset="0"/>
                        </a:rPr>
                        <a:t>Returns </a:t>
                      </a:r>
                      <a:r>
                        <a:rPr lang="en-US" sz="1800" baseline="0" dirty="0">
                          <a:latin typeface="Segoe UI Light" panose="020B0502040204020203" pitchFamily="34" charset="0"/>
                          <a:cs typeface="Segoe UI Light" panose="020B0502040204020203" pitchFamily="34" charset="0"/>
                        </a:rPr>
                        <a:t>a unique sequential row number within partition based on current order.</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r>
                        <a:rPr lang="en-US" sz="1800" dirty="0">
                          <a:latin typeface="Segoe UI Light" panose="020B0502040204020203" pitchFamily="34" charset="0"/>
                          <a:cs typeface="Segoe UI Light" panose="020B0502040204020203" pitchFamily="34" charset="0"/>
                        </a:rPr>
                        <a:t>NTILE</a:t>
                      </a:r>
                    </a:p>
                  </a:txBody>
                  <a:tcPr>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tcPr>
                </a:tc>
                <a:tc>
                  <a:txBody>
                    <a:bodyPr/>
                    <a:lstStyle/>
                    <a:p>
                      <a:r>
                        <a:rPr lang="en-US" sz="1800" dirty="0">
                          <a:latin typeface="Segoe UI Light" panose="020B0502040204020203" pitchFamily="34" charset="0"/>
                          <a:cs typeface="Segoe UI Light" panose="020B0502040204020203" pitchFamily="34" charset="0"/>
                        </a:rPr>
                        <a:t>Distributes the rows in an ordered partition into a specified number of groups. Returns the number of the group</a:t>
                      </a:r>
                      <a:r>
                        <a:rPr lang="en-US" sz="1800" baseline="0" dirty="0">
                          <a:latin typeface="Segoe UI Light" panose="020B0502040204020203" pitchFamily="34" charset="0"/>
                          <a:cs typeface="Segoe UI Light" panose="020B0502040204020203" pitchFamily="34" charset="0"/>
                        </a:rPr>
                        <a:t> to which the current row belongs.</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736995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7f92dd10-6de8-412a-8c61-fbd672c1892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 Distribution Functions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Window distribution functions perform statistical analysis on data, and require a window order clause</a:t>
            </a:r>
          </a:p>
          <a:p>
            <a:pPr lvl="0"/>
            <a:r>
              <a:rPr lang="en-US" kern="0" dirty="0">
                <a:solidFill>
                  <a:srgbClr val="000000"/>
                </a:solidFill>
              </a:rPr>
              <a:t>Rank distribution performed with PERCENT_RANK and CUME_DIST</a:t>
            </a:r>
          </a:p>
          <a:p>
            <a:pPr lvl="0"/>
            <a:r>
              <a:rPr lang="en-US" kern="0" dirty="0">
                <a:solidFill>
                  <a:srgbClr val="000000"/>
                </a:solidFill>
              </a:rPr>
              <a:t>Inverse distribution performed with PERCENTILE_CONT and PERCENTILE_DISC</a:t>
            </a:r>
          </a:p>
          <a:p>
            <a:pPr lvl="0"/>
            <a:endParaRPr lang="en-US" kern="0" dirty="0">
              <a:solidFill>
                <a:srgbClr val="000000"/>
              </a:solidFill>
            </a:endParaRPr>
          </a:p>
        </p:txBody>
      </p:sp>
    </p:spTree>
    <p:extLst>
      <p:ext uri="{BB962C8B-B14F-4D97-AF65-F5344CB8AC3E}">
        <p14:creationId xmlns:p14="http://schemas.microsoft.com/office/powerpoint/2010/main" val="1562941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fe25ee53-728e-4107-95e1-e4df265838f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 Offset Functions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Window offset functions allow comparisons between rows in a set without the need for a self-join</a:t>
            </a:r>
          </a:p>
          <a:p>
            <a:pPr lvl="0"/>
            <a:r>
              <a:rPr lang="en-US" sz="2400" kern="0" dirty="0">
                <a:solidFill>
                  <a:srgbClr val="000000"/>
                </a:solidFill>
              </a:rPr>
              <a:t>Offset functions operate on a position relative to the current row, or to the start or end of the window </a:t>
            </a:r>
            <a:r>
              <a:rPr lang="en-US" sz="2400" kern="0" dirty="0" smtClean="0">
                <a:solidFill>
                  <a:srgbClr val="000000"/>
                </a:solidFill>
              </a:rPr>
              <a:t>frame</a:t>
            </a:r>
            <a:endParaRPr lang="en-US" sz="2400" kern="0"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23940050"/>
              </p:ext>
            </p:extLst>
          </p:nvPr>
        </p:nvGraphicFramePr>
        <p:xfrm>
          <a:off x="608822" y="2758622"/>
          <a:ext cx="7517363" cy="3566160"/>
        </p:xfrm>
        <a:graphic>
          <a:graphicData uri="http://schemas.openxmlformats.org/drawingml/2006/table">
            <a:tbl>
              <a:tblPr firstRow="1" bandRow="1">
                <a:effectLst/>
                <a:tableStyleId>{3C2FFA5D-87B4-456A-9821-1D502468CF0F}</a:tableStyleId>
              </a:tblPr>
              <a:tblGrid>
                <a:gridCol w="1881674">
                  <a:extLst>
                    <a:ext uri="{9D8B030D-6E8A-4147-A177-3AD203B41FA5}">
                      <a16:colId xmlns="" xmlns:a16="http://schemas.microsoft.com/office/drawing/2014/main" val="20000"/>
                    </a:ext>
                  </a:extLst>
                </a:gridCol>
                <a:gridCol w="5635689">
                  <a:extLst>
                    <a:ext uri="{9D8B030D-6E8A-4147-A177-3AD203B41FA5}">
                      <a16:colId xmlns="" xmlns:a16="http://schemas.microsoft.com/office/drawing/2014/main" val="20001"/>
                    </a:ext>
                  </a:extLst>
                </a:gridCol>
              </a:tblGrid>
              <a:tr h="0">
                <a:tc>
                  <a:txBody>
                    <a:bodyPr/>
                    <a:lstStyle/>
                    <a:p>
                      <a:r>
                        <a:rPr lang="en-US" sz="2400" b="0" dirty="0">
                          <a:latin typeface="Segoe UI Light" panose="020B0502040204020203" pitchFamily="34" charset="0"/>
                          <a:cs typeface="Segoe UI Light" panose="020B0502040204020203" pitchFamily="34" charset="0"/>
                        </a:rPr>
                        <a:t>Function</a:t>
                      </a:r>
                    </a:p>
                  </a:txBody>
                  <a:tcPr>
                    <a:lnL w="9525" cap="flat" cmpd="sng" algn="ctr">
                      <a:noFill/>
                      <a:prstDash val="solid"/>
                    </a:lnL>
                    <a:lnR w="12700" cap="flat" cmpd="sng" algn="ctr">
                      <a:solidFill>
                        <a:srgbClr val="569AD2"/>
                      </a:solidFill>
                      <a:prstDash val="solid"/>
                      <a:round/>
                      <a:headEnd type="none" w="med" len="med"/>
                      <a:tailEnd type="none" w="med" len="med"/>
                    </a:lnR>
                    <a:lnT w="9525" cap="flat" cmpd="sng" algn="ctr">
                      <a:noFill/>
                      <a:prstDash val="soli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solidFill>
                      <a:srgbClr val="569AD2"/>
                    </a:solidFill>
                  </a:tcPr>
                </a:tc>
                <a:tc>
                  <a:txBody>
                    <a:bodyPr/>
                    <a:lstStyle/>
                    <a:p>
                      <a:r>
                        <a:rPr lang="en-US" sz="2400" b="0" dirty="0">
                          <a:latin typeface="Segoe UI Light" panose="020B0502040204020203" pitchFamily="34" charset="0"/>
                          <a:cs typeface="Segoe UI Light" panose="020B0502040204020203" pitchFamily="34" charset="0"/>
                        </a:rPr>
                        <a:t>Description</a:t>
                      </a:r>
                    </a:p>
                  </a:txBody>
                  <a:tcPr>
                    <a:lnL w="12700" cap="flat" cmpd="sng" algn="ctr">
                      <a:solidFill>
                        <a:srgbClr val="569AD2"/>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solidFill>
                      <a:srgbClr val="569AD2"/>
                    </a:solidFill>
                  </a:tcPr>
                </a:tc>
                <a:extLst>
                  <a:ext uri="{0D108BD9-81ED-4DB2-BD59-A6C34878D82A}">
                    <a16:rowId xmlns="" xmlns:a16="http://schemas.microsoft.com/office/drawing/2014/main" val="10000"/>
                  </a:ext>
                </a:extLst>
              </a:tr>
              <a:tr h="370840">
                <a:tc>
                  <a:txBody>
                    <a:bodyPr/>
                    <a:lstStyle/>
                    <a:p>
                      <a:r>
                        <a:rPr lang="en-US" sz="1800" dirty="0">
                          <a:latin typeface="Segoe UI Light" panose="020B0502040204020203" pitchFamily="34" charset="0"/>
                          <a:cs typeface="Segoe UI Light" panose="020B0502040204020203" pitchFamily="34" charset="0"/>
                        </a:rPr>
                        <a:t>LAG</a:t>
                      </a:r>
                    </a:p>
                  </a:txBody>
                  <a:tcPr>
                    <a:lnL w="9525" cap="flat" cmpd="sng" algn="ctr">
                      <a:noFill/>
                      <a:prstDash val="soli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Segoe UI Light" panose="020B0502040204020203" pitchFamily="34" charset="0"/>
                          <a:cs typeface="Segoe UI Light" panose="020B0502040204020203" pitchFamily="34" charset="0"/>
                        </a:rPr>
                        <a:t>Returns an expression from a previous row that is a defined offset</a:t>
                      </a:r>
                      <a:r>
                        <a:rPr lang="en-US" sz="1800" baseline="0" dirty="0">
                          <a:latin typeface="Segoe UI Light" panose="020B0502040204020203" pitchFamily="34" charset="0"/>
                          <a:cs typeface="Segoe UI Light" panose="020B0502040204020203" pitchFamily="34" charset="0"/>
                        </a:rPr>
                        <a:t> from the current row</a:t>
                      </a:r>
                      <a:r>
                        <a:rPr lang="en-US" sz="1800" dirty="0">
                          <a:latin typeface="Segoe UI Light" panose="020B0502040204020203" pitchFamily="34" charset="0"/>
                          <a:cs typeface="Segoe UI Light" panose="020B0502040204020203" pitchFamily="34" charset="0"/>
                        </a:rPr>
                        <a:t>. Returns NULL if no row at specified</a:t>
                      </a:r>
                      <a:r>
                        <a:rPr lang="en-US" sz="1800" baseline="0" dirty="0">
                          <a:latin typeface="Segoe UI Light" panose="020B0502040204020203" pitchFamily="34" charset="0"/>
                          <a:cs typeface="Segoe UI Light" panose="020B0502040204020203" pitchFamily="34" charset="0"/>
                        </a:rPr>
                        <a:t> position.</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9525" cap="flat" cmpd="sng" algn="ctr">
                      <a:noFill/>
                      <a:prstDash val="soli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70840">
                <a:tc>
                  <a:txBody>
                    <a:bodyPr/>
                    <a:lstStyle/>
                    <a:p>
                      <a:r>
                        <a:rPr lang="en-US" sz="1800" dirty="0">
                          <a:latin typeface="Segoe UI Light" panose="020B0502040204020203" pitchFamily="34" charset="0"/>
                          <a:cs typeface="Segoe UI Light" panose="020B0502040204020203" pitchFamily="34" charset="0"/>
                        </a:rPr>
                        <a:t>LEAD</a:t>
                      </a:r>
                    </a:p>
                  </a:txBody>
                  <a:tcPr>
                    <a:lnL w="9525" cap="flat" cmpd="sng" algn="ctr">
                      <a:noFill/>
                      <a:prstDash val="soli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Light" panose="020B0502040204020203" pitchFamily="34" charset="0"/>
                          <a:cs typeface="Segoe UI Light" panose="020B0502040204020203" pitchFamily="34" charset="0"/>
                        </a:rPr>
                        <a:t>Returns an expression from a later row that is a defined offset</a:t>
                      </a:r>
                      <a:r>
                        <a:rPr lang="en-US" sz="1800" baseline="0" dirty="0">
                          <a:latin typeface="Segoe UI Light" panose="020B0502040204020203" pitchFamily="34" charset="0"/>
                          <a:cs typeface="Segoe UI Light" panose="020B0502040204020203" pitchFamily="34" charset="0"/>
                        </a:rPr>
                        <a:t> from the current row.</a:t>
                      </a:r>
                      <a:r>
                        <a:rPr lang="en-US" sz="1800" dirty="0">
                          <a:latin typeface="Segoe UI Light" panose="020B0502040204020203" pitchFamily="34" charset="0"/>
                          <a:cs typeface="Segoe UI Light" panose="020B0502040204020203" pitchFamily="34" charset="0"/>
                        </a:rPr>
                        <a:t> Returns NULL if no row at specified</a:t>
                      </a:r>
                      <a:r>
                        <a:rPr lang="en-US" sz="1800" baseline="0" dirty="0">
                          <a:latin typeface="Segoe UI Light" panose="020B0502040204020203" pitchFamily="34" charset="0"/>
                          <a:cs typeface="Segoe UI Light" panose="020B0502040204020203" pitchFamily="34" charset="0"/>
                        </a:rPr>
                        <a:t> position.</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9525" cap="flat" cmpd="sng" algn="ctr">
                      <a:noFill/>
                      <a:prstDash val="soli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70840">
                <a:tc>
                  <a:txBody>
                    <a:bodyPr/>
                    <a:lstStyle/>
                    <a:p>
                      <a:r>
                        <a:rPr lang="en-US" sz="1800" dirty="0">
                          <a:latin typeface="Segoe UI Light" panose="020B0502040204020203" pitchFamily="34" charset="0"/>
                          <a:cs typeface="Segoe UI Light" panose="020B0502040204020203" pitchFamily="34" charset="0"/>
                        </a:rPr>
                        <a:t>FIRST_VALUE</a:t>
                      </a:r>
                    </a:p>
                  </a:txBody>
                  <a:tcPr>
                    <a:lnL w="9525" cap="flat" cmpd="sng" algn="ctr">
                      <a:noFill/>
                      <a:prstDash val="soli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Segoe UI Light" panose="020B0502040204020203" pitchFamily="34" charset="0"/>
                          <a:cs typeface="Segoe UI Light" panose="020B0502040204020203" pitchFamily="34" charset="0"/>
                        </a:rPr>
                        <a:t>Returns </a:t>
                      </a:r>
                      <a:r>
                        <a:rPr lang="en-US" sz="1800" baseline="0" dirty="0">
                          <a:latin typeface="Segoe UI Light" panose="020B0502040204020203" pitchFamily="34" charset="0"/>
                          <a:cs typeface="Segoe UI Light" panose="020B0502040204020203" pitchFamily="34" charset="0"/>
                        </a:rPr>
                        <a:t>the first value in the current window frame. Requires window ordering to be meaningful.</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9525" cap="flat" cmpd="sng" algn="ctr">
                      <a:noFill/>
                      <a:prstDash val="soli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70840">
                <a:tc>
                  <a:txBody>
                    <a:bodyPr/>
                    <a:lstStyle/>
                    <a:p>
                      <a:r>
                        <a:rPr lang="en-US" sz="1800" dirty="0">
                          <a:latin typeface="Segoe UI Light" panose="020B0502040204020203" pitchFamily="34" charset="0"/>
                          <a:cs typeface="Segoe UI Light" panose="020B0502040204020203" pitchFamily="34" charset="0"/>
                        </a:rPr>
                        <a:t>LAST_VALUE</a:t>
                      </a:r>
                    </a:p>
                  </a:txBody>
                  <a:tcPr>
                    <a:lnL w="9525" cap="flat" cmpd="sng" algn="ctr">
                      <a:noFill/>
                      <a:prstDash val="soli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r>
                        <a:rPr lang="en-US" sz="1800" dirty="0">
                          <a:latin typeface="Segoe UI Light" panose="020B0502040204020203" pitchFamily="34" charset="0"/>
                          <a:cs typeface="Segoe UI Light" panose="020B0502040204020203" pitchFamily="34" charset="0"/>
                        </a:rPr>
                        <a:t>Returns the last value in the current window frame. </a:t>
                      </a:r>
                      <a:r>
                        <a:rPr lang="en-US" sz="1800" baseline="0" dirty="0">
                          <a:latin typeface="Segoe UI Light" panose="020B0502040204020203" pitchFamily="34" charset="0"/>
                          <a:cs typeface="Segoe UI Light" panose="020B0502040204020203" pitchFamily="34" charset="0"/>
                        </a:rPr>
                        <a:t>Requires window ordering to be meaningful.</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9525" cap="flat" cmpd="sng" algn="ctr">
                      <a:noFill/>
                      <a:prstDash val="solid"/>
                    </a:lnR>
                    <a:lnT w="12700" cap="flat" cmpd="sng" algn="ctr">
                      <a:solidFill>
                        <a:srgbClr val="569AD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141184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d1af2d56-17c9-4a74-9a06-c571222e9e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LEAD Offset Window Function</a:t>
            </a:r>
            <a:endParaRPr lang="en-GB" dirty="0"/>
          </a:p>
        </p:txBody>
      </p:sp>
      <p:sp>
        <p:nvSpPr>
          <p:cNvPr id="5" name="AutoShape 3"/>
          <p:cNvSpPr>
            <a:spLocks noChangeArrowheads="1"/>
          </p:cNvSpPr>
          <p:nvPr/>
        </p:nvSpPr>
        <p:spPr bwMode="auto">
          <a:xfrm>
            <a:off x="706067" y="1126671"/>
            <a:ext cx="7763069" cy="1631216"/>
          </a:xfrm>
          <a:prstGeom prst="roundRect">
            <a:avLst>
              <a:gd name="adj" fmla="val 0"/>
            </a:avLst>
          </a:prstGeom>
          <a:solidFill>
            <a:srgbClr val="D2D2D2"/>
          </a:solidFill>
          <a:ln w="9525" algn="ctr">
            <a:noFill/>
            <a:round/>
            <a:headEnd/>
            <a:tailEnd/>
          </a:ln>
          <a:effectLst/>
        </p:spPr>
        <p:txBody>
          <a:bodyPr wrap="square" anchor="ctr">
            <a:spAutoFit/>
          </a:bodyPr>
          <a:lstStyle/>
          <a:p>
            <a:r>
              <a:rPr lang="en-US" sz="2000" b="0" dirty="0">
                <a:solidFill>
                  <a:srgbClr val="0000FF"/>
                </a:solidFill>
                <a:latin typeface="Segoe UI Light" panose="020B0502040204020203" pitchFamily="34" charset="0"/>
                <a:cs typeface="Segoe UI Light" panose="020B0502040204020203" pitchFamily="34" charset="0"/>
              </a:rPr>
              <a:t>SELECT</a:t>
            </a:r>
            <a:r>
              <a:rPr lang="en-US" sz="2000" b="0" dirty="0">
                <a:solidFill>
                  <a:prstClr val="black"/>
                </a:solidFill>
                <a:latin typeface="Segoe UI Light" panose="020B0502040204020203" pitchFamily="34" charset="0"/>
                <a:cs typeface="Segoe UI Light" panose="020B0502040204020203" pitchFamily="34" charset="0"/>
              </a:rPr>
              <a:t> employee</a:t>
            </a:r>
            <a:r>
              <a:rPr lang="en-US" sz="2000" b="0" dirty="0">
                <a:solidFill>
                  <a:srgbClr val="808080"/>
                </a:solidFill>
                <a:latin typeface="Segoe UI Light" panose="020B0502040204020203" pitchFamily="34" charset="0"/>
                <a:cs typeface="Segoe UI Light" panose="020B0502040204020203" pitchFamily="34" charset="0"/>
              </a:rPr>
              <a:t>,</a:t>
            </a:r>
            <a:r>
              <a:rPr lang="en-US" sz="2000" b="0" dirty="0">
                <a:solidFill>
                  <a:prstClr val="black"/>
                </a:solidFill>
                <a:latin typeface="Segoe UI Light" panose="020B0502040204020203" pitchFamily="34" charset="0"/>
                <a:cs typeface="Segoe UI Light" panose="020B0502040204020203" pitchFamily="34" charset="0"/>
              </a:rPr>
              <a:t> orderyear </a:t>
            </a:r>
            <a:r>
              <a:rPr lang="en-US" sz="2000" b="0" dirty="0">
                <a:solidFill>
                  <a:srgbClr val="808080"/>
                </a:solidFill>
                <a:latin typeface="Segoe UI Light" panose="020B0502040204020203" pitchFamily="34" charset="0"/>
                <a:cs typeface="Segoe UI Light" panose="020B0502040204020203" pitchFamily="34" charset="0"/>
              </a:rPr>
              <a:t>,</a:t>
            </a:r>
            <a:r>
              <a:rPr lang="en-US" sz="2000" b="0" dirty="0">
                <a:solidFill>
                  <a:prstClr val="black"/>
                </a:solidFill>
                <a:latin typeface="Segoe UI Light" panose="020B0502040204020203" pitchFamily="34" charset="0"/>
                <a:cs typeface="Segoe UI Light" panose="020B0502040204020203" pitchFamily="34" charset="0"/>
              </a:rPr>
              <a:t>totalsales </a:t>
            </a:r>
            <a:r>
              <a:rPr lang="en-US" sz="2000" b="0" dirty="0">
                <a:solidFill>
                  <a:srgbClr val="0000FF"/>
                </a:solidFill>
                <a:latin typeface="Segoe UI Light" panose="020B0502040204020203" pitchFamily="34" charset="0"/>
                <a:cs typeface="Segoe UI Light" panose="020B0502040204020203" pitchFamily="34" charset="0"/>
              </a:rPr>
              <a:t>AS</a:t>
            </a:r>
            <a:r>
              <a:rPr lang="en-US" sz="2000" b="0" dirty="0">
                <a:solidFill>
                  <a:prstClr val="black"/>
                </a:solidFill>
                <a:latin typeface="Segoe UI Light" panose="020B0502040204020203" pitchFamily="34" charset="0"/>
                <a:cs typeface="Segoe UI Light" panose="020B0502040204020203" pitchFamily="34" charset="0"/>
              </a:rPr>
              <a:t> currsales</a:t>
            </a:r>
            <a:r>
              <a:rPr lang="en-US" sz="2000" b="0" dirty="0">
                <a:solidFill>
                  <a:srgbClr val="808080"/>
                </a:solidFill>
                <a:latin typeface="Segoe UI Light" panose="020B0502040204020203" pitchFamily="34" charset="0"/>
                <a:cs typeface="Segoe UI Light" panose="020B0502040204020203" pitchFamily="34" charset="0"/>
              </a:rPr>
              <a:t>,</a:t>
            </a:r>
          </a:p>
          <a:p>
            <a:r>
              <a:rPr lang="en-US" sz="2000" b="0" dirty="0">
                <a:solidFill>
                  <a:prstClr val="black"/>
                </a:solidFill>
                <a:latin typeface="Segoe UI Light" panose="020B0502040204020203" pitchFamily="34" charset="0"/>
                <a:cs typeface="Segoe UI Light" panose="020B0502040204020203" pitchFamily="34" charset="0"/>
              </a:rPr>
              <a:t>   LEAD </a:t>
            </a:r>
            <a:r>
              <a:rPr lang="en-US" sz="2000" b="0" dirty="0">
                <a:solidFill>
                  <a:srgbClr val="808080"/>
                </a:solidFill>
                <a:latin typeface="Segoe UI Light" panose="020B0502040204020203" pitchFamily="34" charset="0"/>
                <a:cs typeface="Segoe UI Light" panose="020B0502040204020203" pitchFamily="34" charset="0"/>
              </a:rPr>
              <a:t>(</a:t>
            </a:r>
            <a:r>
              <a:rPr lang="en-US" sz="2000" b="0" dirty="0">
                <a:solidFill>
                  <a:prstClr val="black"/>
                </a:solidFill>
                <a:latin typeface="Segoe UI Light" panose="020B0502040204020203" pitchFamily="34" charset="0"/>
                <a:cs typeface="Segoe UI Light" panose="020B0502040204020203" pitchFamily="34" charset="0"/>
              </a:rPr>
              <a:t>totalsales</a:t>
            </a:r>
            <a:r>
              <a:rPr lang="en-US" sz="2000" b="0" dirty="0">
                <a:solidFill>
                  <a:srgbClr val="808080"/>
                </a:solidFill>
                <a:latin typeface="Segoe UI Light" panose="020B0502040204020203" pitchFamily="34" charset="0"/>
                <a:cs typeface="Segoe UI Light" panose="020B0502040204020203" pitchFamily="34" charset="0"/>
              </a:rPr>
              <a:t>,</a:t>
            </a:r>
            <a:r>
              <a:rPr lang="en-US" sz="2000" b="0" dirty="0">
                <a:solidFill>
                  <a:prstClr val="black"/>
                </a:solidFill>
                <a:latin typeface="Segoe UI Light" panose="020B0502040204020203" pitchFamily="34" charset="0"/>
                <a:cs typeface="Segoe UI Light" panose="020B0502040204020203" pitchFamily="34" charset="0"/>
              </a:rPr>
              <a:t> 1</a:t>
            </a:r>
            <a:r>
              <a:rPr lang="en-US" sz="2000" b="0" dirty="0">
                <a:solidFill>
                  <a:srgbClr val="808080"/>
                </a:solidFill>
                <a:latin typeface="Segoe UI Light" panose="020B0502040204020203" pitchFamily="34" charset="0"/>
                <a:cs typeface="Segoe UI Light" panose="020B0502040204020203" pitchFamily="34" charset="0"/>
              </a:rPr>
              <a:t>,</a:t>
            </a:r>
            <a:r>
              <a:rPr lang="en-US" sz="2000" b="0" dirty="0">
                <a:solidFill>
                  <a:prstClr val="black"/>
                </a:solidFill>
                <a:latin typeface="Segoe UI Light" panose="020B0502040204020203" pitchFamily="34" charset="0"/>
                <a:cs typeface="Segoe UI Light" panose="020B0502040204020203" pitchFamily="34" charset="0"/>
              </a:rPr>
              <a:t>0</a:t>
            </a:r>
            <a:r>
              <a:rPr lang="en-US" sz="2000" b="0" dirty="0">
                <a:solidFill>
                  <a:srgbClr val="808080"/>
                </a:solidFill>
                <a:latin typeface="Segoe UI Light" panose="020B0502040204020203" pitchFamily="34" charset="0"/>
                <a:cs typeface="Segoe UI Light" panose="020B0502040204020203" pitchFamily="34" charset="0"/>
              </a:rPr>
              <a:t>)</a:t>
            </a:r>
            <a:r>
              <a:rPr lang="en-US" sz="2000" b="0" dirty="0">
                <a:solidFill>
                  <a:prstClr val="black"/>
                </a:solidFill>
                <a:latin typeface="Segoe UI Light" panose="020B0502040204020203" pitchFamily="34" charset="0"/>
                <a:cs typeface="Segoe UI Light" panose="020B0502040204020203" pitchFamily="34" charset="0"/>
              </a:rPr>
              <a:t> </a:t>
            </a:r>
            <a:r>
              <a:rPr lang="en-US" sz="2000" b="0" dirty="0">
                <a:solidFill>
                  <a:srgbClr val="0000FF"/>
                </a:solidFill>
                <a:latin typeface="Segoe UI Light" panose="020B0502040204020203" pitchFamily="34" charset="0"/>
                <a:cs typeface="Segoe UI Light" panose="020B0502040204020203" pitchFamily="34" charset="0"/>
              </a:rPr>
              <a:t>OVER </a:t>
            </a:r>
            <a:r>
              <a:rPr lang="en-US" sz="2000" b="0" dirty="0">
                <a:solidFill>
                  <a:srgbClr val="808080"/>
                </a:solidFill>
                <a:latin typeface="Segoe UI Light" panose="020B0502040204020203" pitchFamily="34" charset="0"/>
                <a:cs typeface="Segoe UI Light" panose="020B0502040204020203" pitchFamily="34" charset="0"/>
              </a:rPr>
              <a:t>(</a:t>
            </a:r>
            <a:r>
              <a:rPr lang="en-US" sz="2000" b="0" dirty="0">
                <a:solidFill>
                  <a:srgbClr val="0000FF"/>
                </a:solidFill>
                <a:latin typeface="Segoe UI Light" panose="020B0502040204020203" pitchFamily="34" charset="0"/>
                <a:cs typeface="Segoe UI Light" panose="020B0502040204020203" pitchFamily="34" charset="0"/>
              </a:rPr>
              <a:t>PARTITION</a:t>
            </a:r>
            <a:r>
              <a:rPr lang="en-US" sz="2000" b="0" dirty="0">
                <a:solidFill>
                  <a:prstClr val="black"/>
                </a:solidFill>
                <a:latin typeface="Segoe UI Light" panose="020B0502040204020203" pitchFamily="34" charset="0"/>
                <a:cs typeface="Segoe UI Light" panose="020B0502040204020203" pitchFamily="34" charset="0"/>
              </a:rPr>
              <a:t> </a:t>
            </a:r>
            <a:r>
              <a:rPr lang="en-US" sz="2000" b="0" dirty="0">
                <a:solidFill>
                  <a:srgbClr val="0000FF"/>
                </a:solidFill>
                <a:latin typeface="Segoe UI Light" panose="020B0502040204020203" pitchFamily="34" charset="0"/>
                <a:cs typeface="Segoe UI Light" panose="020B0502040204020203" pitchFamily="34" charset="0"/>
              </a:rPr>
              <a:t>BY</a:t>
            </a:r>
            <a:r>
              <a:rPr lang="en-US" sz="2000" b="0" dirty="0">
                <a:solidFill>
                  <a:prstClr val="black"/>
                </a:solidFill>
                <a:latin typeface="Segoe UI Light" panose="020B0502040204020203" pitchFamily="34" charset="0"/>
                <a:cs typeface="Segoe UI Light" panose="020B0502040204020203" pitchFamily="34" charset="0"/>
              </a:rPr>
              <a:t> employee</a:t>
            </a:r>
          </a:p>
          <a:p>
            <a:r>
              <a:rPr lang="en-US" sz="2000" b="0" dirty="0">
                <a:solidFill>
                  <a:prstClr val="black"/>
                </a:solidFill>
                <a:latin typeface="Segoe UI Light" panose="020B0502040204020203" pitchFamily="34" charset="0"/>
                <a:cs typeface="Segoe UI Light" panose="020B0502040204020203" pitchFamily="34" charset="0"/>
              </a:rPr>
              <a:t>	</a:t>
            </a:r>
            <a:r>
              <a:rPr lang="en-US" sz="2000" b="0" dirty="0">
                <a:solidFill>
                  <a:srgbClr val="0000FF"/>
                </a:solidFill>
                <a:latin typeface="Segoe UI Light" panose="020B0502040204020203" pitchFamily="34" charset="0"/>
                <a:cs typeface="Segoe UI Light" panose="020B0502040204020203" pitchFamily="34" charset="0"/>
              </a:rPr>
              <a:t>ORDER</a:t>
            </a:r>
            <a:r>
              <a:rPr lang="en-US" sz="2000" b="0" dirty="0">
                <a:solidFill>
                  <a:prstClr val="black"/>
                </a:solidFill>
                <a:latin typeface="Segoe UI Light" panose="020B0502040204020203" pitchFamily="34" charset="0"/>
                <a:cs typeface="Segoe UI Light" panose="020B0502040204020203" pitchFamily="34" charset="0"/>
              </a:rPr>
              <a:t> </a:t>
            </a:r>
            <a:r>
              <a:rPr lang="en-US" sz="2000" b="0" dirty="0">
                <a:solidFill>
                  <a:srgbClr val="0000FF"/>
                </a:solidFill>
                <a:latin typeface="Segoe UI Light" panose="020B0502040204020203" pitchFamily="34" charset="0"/>
                <a:cs typeface="Segoe UI Light" panose="020B0502040204020203" pitchFamily="34" charset="0"/>
              </a:rPr>
              <a:t>BY</a:t>
            </a:r>
            <a:r>
              <a:rPr lang="en-US" sz="2000" b="0" dirty="0">
                <a:solidFill>
                  <a:prstClr val="black"/>
                </a:solidFill>
                <a:latin typeface="Segoe UI Light" panose="020B0502040204020203" pitchFamily="34" charset="0"/>
                <a:cs typeface="Segoe UI Light" panose="020B0502040204020203" pitchFamily="34" charset="0"/>
              </a:rPr>
              <a:t> orderyear</a:t>
            </a:r>
            <a:r>
              <a:rPr lang="en-US" sz="2000" b="0" dirty="0">
                <a:solidFill>
                  <a:srgbClr val="808080"/>
                </a:solidFill>
                <a:latin typeface="Segoe UI Light" panose="020B0502040204020203" pitchFamily="34" charset="0"/>
                <a:cs typeface="Segoe UI Light" panose="020B0502040204020203" pitchFamily="34" charset="0"/>
              </a:rPr>
              <a:t>)</a:t>
            </a:r>
            <a:r>
              <a:rPr lang="en-US" sz="2000" b="0" dirty="0">
                <a:solidFill>
                  <a:prstClr val="black"/>
                </a:solidFill>
                <a:latin typeface="Segoe UI Light" panose="020B0502040204020203" pitchFamily="34" charset="0"/>
                <a:cs typeface="Segoe UI Light" panose="020B0502040204020203" pitchFamily="34" charset="0"/>
              </a:rPr>
              <a:t> </a:t>
            </a:r>
            <a:r>
              <a:rPr lang="en-US" sz="2000" b="0" dirty="0">
                <a:solidFill>
                  <a:srgbClr val="0000FF"/>
                </a:solidFill>
                <a:latin typeface="Segoe UI Light" panose="020B0502040204020203" pitchFamily="34" charset="0"/>
                <a:cs typeface="Segoe UI Light" panose="020B0502040204020203" pitchFamily="34" charset="0"/>
              </a:rPr>
              <a:t>AS</a:t>
            </a:r>
            <a:r>
              <a:rPr lang="en-US" sz="2000" b="0" dirty="0">
                <a:solidFill>
                  <a:prstClr val="black"/>
                </a:solidFill>
                <a:latin typeface="Segoe UI Light" panose="020B0502040204020203" pitchFamily="34" charset="0"/>
                <a:cs typeface="Segoe UI Light" panose="020B0502040204020203" pitchFamily="34" charset="0"/>
              </a:rPr>
              <a:t> nextsales</a:t>
            </a:r>
          </a:p>
          <a:p>
            <a:r>
              <a:rPr lang="en-US" sz="2000" b="0" dirty="0">
                <a:solidFill>
                  <a:srgbClr val="0000FF"/>
                </a:solidFill>
                <a:latin typeface="Segoe UI Light" panose="020B0502040204020203" pitchFamily="34" charset="0"/>
                <a:cs typeface="Segoe UI Light" panose="020B0502040204020203" pitchFamily="34" charset="0"/>
              </a:rPr>
              <a:t>FROM</a:t>
            </a:r>
            <a:r>
              <a:rPr lang="en-US" sz="2000" b="0" dirty="0">
                <a:solidFill>
                  <a:prstClr val="black"/>
                </a:solidFill>
                <a:latin typeface="Segoe UI Light" panose="020B0502040204020203" pitchFamily="34" charset="0"/>
                <a:cs typeface="Segoe UI Light" panose="020B0502040204020203" pitchFamily="34" charset="0"/>
              </a:rPr>
              <a:t> Sales</a:t>
            </a:r>
            <a:r>
              <a:rPr lang="en-US" sz="2000" b="0" dirty="0">
                <a:solidFill>
                  <a:srgbClr val="808080"/>
                </a:solidFill>
                <a:latin typeface="Segoe UI Light" panose="020B0502040204020203" pitchFamily="34" charset="0"/>
                <a:cs typeface="Segoe UI Light" panose="020B0502040204020203" pitchFamily="34" charset="0"/>
              </a:rPr>
              <a:t>.</a:t>
            </a:r>
            <a:r>
              <a:rPr lang="en-US" sz="2000" b="0" dirty="0">
                <a:solidFill>
                  <a:prstClr val="black"/>
                </a:solidFill>
                <a:latin typeface="Segoe UI Light" panose="020B0502040204020203" pitchFamily="34" charset="0"/>
                <a:cs typeface="Segoe UI Light" panose="020B0502040204020203" pitchFamily="34" charset="0"/>
              </a:rPr>
              <a:t>OrdersByEmployeeYear</a:t>
            </a:r>
          </a:p>
          <a:p>
            <a:r>
              <a:rPr lang="en-US" sz="2000" b="0" dirty="0">
                <a:solidFill>
                  <a:srgbClr val="0000FF"/>
                </a:solidFill>
                <a:latin typeface="Segoe UI Light" panose="020B0502040204020203" pitchFamily="34" charset="0"/>
                <a:cs typeface="Segoe UI Light" panose="020B0502040204020203" pitchFamily="34" charset="0"/>
              </a:rPr>
              <a:t>ORDER</a:t>
            </a:r>
            <a:r>
              <a:rPr lang="en-US" sz="2000" b="0" dirty="0">
                <a:solidFill>
                  <a:prstClr val="black"/>
                </a:solidFill>
                <a:latin typeface="Segoe UI Light" panose="020B0502040204020203" pitchFamily="34" charset="0"/>
                <a:cs typeface="Segoe UI Light" panose="020B0502040204020203" pitchFamily="34" charset="0"/>
              </a:rPr>
              <a:t> </a:t>
            </a:r>
            <a:r>
              <a:rPr lang="en-US" sz="2000" b="0" dirty="0">
                <a:solidFill>
                  <a:srgbClr val="0000FF"/>
                </a:solidFill>
                <a:latin typeface="Segoe UI Light" panose="020B0502040204020203" pitchFamily="34" charset="0"/>
                <a:cs typeface="Segoe UI Light" panose="020B0502040204020203" pitchFamily="34" charset="0"/>
              </a:rPr>
              <a:t>BY</a:t>
            </a:r>
            <a:r>
              <a:rPr lang="en-US" sz="2000" b="0" dirty="0">
                <a:solidFill>
                  <a:prstClr val="black"/>
                </a:solidFill>
                <a:latin typeface="Segoe UI Light" panose="020B0502040204020203" pitchFamily="34" charset="0"/>
                <a:cs typeface="Segoe UI Light" panose="020B0502040204020203" pitchFamily="34" charset="0"/>
              </a:rPr>
              <a:t> employee</a:t>
            </a:r>
            <a:r>
              <a:rPr lang="en-US" sz="2000" b="0" dirty="0">
                <a:solidFill>
                  <a:srgbClr val="808080"/>
                </a:solidFill>
                <a:latin typeface="Segoe UI Light" panose="020B0502040204020203" pitchFamily="34" charset="0"/>
                <a:cs typeface="Segoe UI Light" panose="020B0502040204020203" pitchFamily="34" charset="0"/>
              </a:rPr>
              <a:t>,</a:t>
            </a:r>
            <a:r>
              <a:rPr lang="en-US" sz="2000" b="0" dirty="0">
                <a:solidFill>
                  <a:prstClr val="black"/>
                </a:solidFill>
                <a:latin typeface="Segoe UI Light" panose="020B0502040204020203" pitchFamily="34" charset="0"/>
                <a:cs typeface="Segoe UI Light" panose="020B0502040204020203" pitchFamily="34" charset="0"/>
              </a:rPr>
              <a:t> orderyear</a:t>
            </a:r>
            <a:r>
              <a:rPr lang="en-US" sz="2000" b="0" dirty="0">
                <a:solidFill>
                  <a:srgbClr val="808080"/>
                </a:solidFill>
                <a:latin typeface="Segoe UI Light" panose="020B0502040204020203" pitchFamily="34" charset="0"/>
                <a:cs typeface="Segoe UI Light" panose="020B0502040204020203" pitchFamily="34" charset="0"/>
              </a:rPr>
              <a:t>;</a:t>
            </a:r>
          </a:p>
        </p:txBody>
      </p:sp>
      <p:sp>
        <p:nvSpPr>
          <p:cNvPr id="6" name="AutoShape 3"/>
          <p:cNvSpPr>
            <a:spLocks noChangeArrowheads="1"/>
          </p:cNvSpPr>
          <p:nvPr/>
        </p:nvSpPr>
        <p:spPr bwMode="auto">
          <a:xfrm>
            <a:off x="706068" y="3044999"/>
            <a:ext cx="7763069" cy="2973050"/>
          </a:xfrm>
          <a:prstGeom prst="roundRect">
            <a:avLst>
              <a:gd name="adj" fmla="val 0"/>
            </a:avLst>
          </a:prstGeom>
          <a:solidFill>
            <a:srgbClr val="D2D2D2"/>
          </a:solidFill>
          <a:ln w="9525" algn="ctr">
            <a:noFill/>
            <a:round/>
            <a:headEnd/>
            <a:tailEnd/>
          </a:ln>
          <a:effectLst/>
        </p:spPr>
        <p:txBody>
          <a:bodyPr wrap="square" anchor="ctr">
            <a:spAutoFit/>
          </a:bodyPr>
          <a:lstStyle/>
          <a:p>
            <a:r>
              <a:rPr lang="en-US" b="0" dirty="0">
                <a:latin typeface="Lucida Sans Typewriter" pitchFamily="49" charset="0"/>
              </a:rPr>
              <a:t>employee orderyear currsales nextsales</a:t>
            </a:r>
          </a:p>
          <a:p>
            <a:r>
              <a:rPr lang="en-US" b="0" dirty="0">
                <a:latin typeface="Lucida Sans Typewriter" pitchFamily="49" charset="0"/>
              </a:rPr>
              <a:t>-------- --------- --------- ---------</a:t>
            </a:r>
          </a:p>
          <a:p>
            <a:r>
              <a:rPr lang="en-US" b="0" dirty="0">
                <a:latin typeface="Lucida Sans Typewriter" pitchFamily="49" charset="0"/>
              </a:rPr>
              <a:t>1        2006      38789.00  97533.58</a:t>
            </a:r>
          </a:p>
          <a:p>
            <a:r>
              <a:rPr lang="en-US" b="0" dirty="0">
                <a:latin typeface="Lucida Sans Typewriter" pitchFamily="49" charset="0"/>
              </a:rPr>
              <a:t>1        2007      97533.58  65821.13</a:t>
            </a:r>
          </a:p>
          <a:p>
            <a:r>
              <a:rPr lang="en-US" b="0" dirty="0">
                <a:latin typeface="Lucida Sans Typewriter" pitchFamily="49" charset="0"/>
              </a:rPr>
              <a:t>1        2008      65821.13  0.00</a:t>
            </a:r>
          </a:p>
          <a:p>
            <a:r>
              <a:rPr lang="en-US" b="0" dirty="0">
                <a:latin typeface="Lucida Sans Typewriter" pitchFamily="49" charset="0"/>
              </a:rPr>
              <a:t>2        2006      22834.70  74958.60</a:t>
            </a:r>
          </a:p>
          <a:p>
            <a:r>
              <a:rPr lang="en-US" b="0" dirty="0">
                <a:latin typeface="Lucida Sans Typewriter" pitchFamily="49" charset="0"/>
              </a:rPr>
              <a:t>2        2007      74958.60  79955.96</a:t>
            </a:r>
          </a:p>
          <a:p>
            <a:r>
              <a:rPr lang="en-US" b="0" dirty="0">
                <a:latin typeface="Lucida Sans Typewriter" pitchFamily="49" charset="0"/>
              </a:rPr>
              <a:t>2        2008      79955.96  0.00</a:t>
            </a:r>
          </a:p>
          <a:p>
            <a:r>
              <a:rPr lang="en-US" b="0" dirty="0">
                <a:latin typeface="Lucida Sans Typewriter" pitchFamily="49" charset="0"/>
              </a:rPr>
              <a:t>3        2006      19231.80  111788.61</a:t>
            </a:r>
          </a:p>
          <a:p>
            <a:r>
              <a:rPr lang="en-US" b="0" dirty="0">
                <a:latin typeface="Lucida Sans Typewriter" pitchFamily="49" charset="0"/>
              </a:rPr>
              <a:t>3        2007      111788.61 82030.89</a:t>
            </a:r>
          </a:p>
        </p:txBody>
      </p:sp>
    </p:spTree>
    <p:extLst>
      <p:ext uri="{BB962C8B-B14F-4D97-AF65-F5344CB8AC3E}">
        <p14:creationId xmlns:p14="http://schemas.microsoft.com/office/powerpoint/2010/main" val="1711133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ff7f0888-4c98-4833-95c2-9d9c95f3aac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Exploring Windows Functions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Use window aggregate, ranking, and offset functions</a:t>
            </a:r>
          </a:p>
          <a:p>
            <a:pPr lvl="0"/>
            <a:endParaRPr lang="en-US" kern="0" dirty="0">
              <a:solidFill>
                <a:srgbClr val="000000"/>
              </a:solidFill>
            </a:endParaRPr>
          </a:p>
        </p:txBody>
      </p:sp>
    </p:spTree>
    <p:extLst>
      <p:ext uri="{BB962C8B-B14F-4D97-AF65-F5344CB8AC3E}">
        <p14:creationId xmlns:p14="http://schemas.microsoft.com/office/powerpoint/2010/main" val="3747111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8184092" cy="740664"/>
          </a:xfrm>
        </p:spPr>
        <p:txBody>
          <a:bodyPr/>
          <a:lstStyle/>
          <a:p>
            <a:r>
              <a:rPr lang="en-GB" dirty="0" smtClean="0"/>
              <a:t>Lab: Using Window Ranking, Offset, and Aggregate Functions</a:t>
            </a:r>
            <a:endParaRPr lang="en-GB" dirty="0"/>
          </a:p>
        </p:txBody>
      </p:sp>
      <p:sp>
        <p:nvSpPr>
          <p:cNvPr id="3" name="Text Placeholder 2"/>
          <p:cNvSpPr>
            <a:spLocks noGrp="1"/>
          </p:cNvSpPr>
          <p:nvPr>
            <p:ph type="body" idx="1"/>
          </p:nvPr>
        </p:nvSpPr>
        <p:spPr/>
        <p:txBody>
          <a:bodyPr/>
          <a:lstStyle/>
          <a:p>
            <a:r>
              <a:rPr lang="en-GB" dirty="0" smtClean="0"/>
              <a:t>Exercise 1: Writing Queries That Use Ranking Functions
Exercise 2: Writing Queries That Use Offset Functions
Exercise 3: Writing Queries That Use Window Aggregate Functions</a:t>
            </a:r>
            <a:endParaRPr lang="en-GB" dirty="0"/>
          </a:p>
        </p:txBody>
      </p:sp>
      <p:sp>
        <p:nvSpPr>
          <p:cNvPr id="4" name="TextBox 3"/>
          <p:cNvSpPr txBox="1"/>
          <p:nvPr/>
        </p:nvSpPr>
        <p:spPr>
          <a:xfrm>
            <a:off x="458788" y="3821344"/>
            <a:ext cx="3146311" cy="523220"/>
          </a:xfrm>
          <a:prstGeom prst="rect">
            <a:avLst/>
          </a:prstGeom>
          <a:noFill/>
        </p:spPr>
        <p:txBody>
          <a:bodyPr vert="horz" wrap="none" rtlCol="0">
            <a:spAutoFit/>
          </a:bodyPr>
          <a:lstStyle/>
          <a:p>
            <a:r>
              <a:rPr lang="en-GB" sz="2800" dirty="0" smtClean="0">
                <a:latin typeface="Segoe UI" panose="020B0502040204020203" pitchFamily="34" charset="0"/>
              </a:rPr>
              <a:t>Logon Information</a:t>
            </a:r>
            <a:endParaRPr lang="en-GB" sz="2800" dirty="0">
              <a:latin typeface="Segoe UI" panose="020B0502040204020203" pitchFamily="34" charset="0"/>
            </a:endParaRPr>
          </a:p>
        </p:txBody>
      </p:sp>
      <p:sp>
        <p:nvSpPr>
          <p:cNvPr id="5" name="TextBox 4"/>
          <p:cNvSpPr txBox="1"/>
          <p:nvPr/>
        </p:nvSpPr>
        <p:spPr>
          <a:xfrm>
            <a:off x="458788" y="4227745"/>
            <a:ext cx="6970050" cy="1384995"/>
          </a:xfrm>
          <a:prstGeom prst="rect">
            <a:avLst/>
          </a:prstGeom>
          <a:noFill/>
        </p:spPr>
        <p:txBody>
          <a:bodyPr vert="horz" wrap="none" rtlCol="0">
            <a:spAutoFit/>
          </a:bodyPr>
          <a:lstStyle/>
          <a:p>
            <a:r>
              <a:rPr lang="en-GB" sz="2800" b="0" i="0" u="none" strike="noStrike" baseline="0" dirty="0" smtClean="0">
                <a:latin typeface="Segoe UI" panose="020B0502040204020203" pitchFamily="34" charset="0"/>
              </a:rPr>
              <a:t>Virtual machine: </a:t>
            </a:r>
            <a:r>
              <a:rPr lang="en-GB" sz="2800" b="1" i="0" u="none" strike="noStrike" baseline="0" dirty="0" smtClean="0">
                <a:latin typeface="Segoe UI" panose="020B0502040204020203" pitchFamily="34" charset="0"/>
              </a:rPr>
              <a:t>20761B-MIA-SQL</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User name: </a:t>
            </a:r>
            <a:r>
              <a:rPr lang="en-GB" sz="2800" b="1" i="0" u="none" strike="noStrike" baseline="0" dirty="0" smtClean="0">
                <a:latin typeface="Segoe UI" panose="020B0502040204020203" pitchFamily="34" charset="0"/>
              </a:rPr>
              <a:t>ADVENTUREWORKS\Student</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Password: </a:t>
            </a:r>
            <a:r>
              <a:rPr lang="en-GB" sz="2800" b="1" i="0" u="none" strike="noStrike" baseline="0" dirty="0" smtClean="0">
                <a:latin typeface="Segoe UI" panose="020B0502040204020203" pitchFamily="34" charset="0"/>
              </a:rPr>
              <a:t>Pa$$w0rd</a:t>
            </a:r>
          </a:p>
        </p:txBody>
      </p:sp>
      <p:sp>
        <p:nvSpPr>
          <p:cNvPr id="6" name="TextBox 5"/>
          <p:cNvSpPr txBox="1"/>
          <p:nvPr/>
        </p:nvSpPr>
        <p:spPr>
          <a:xfrm>
            <a:off x="458788" y="6163356"/>
            <a:ext cx="4529573" cy="523220"/>
          </a:xfrm>
          <a:prstGeom prst="rect">
            <a:avLst/>
          </a:prstGeom>
          <a:noFill/>
        </p:spPr>
        <p:txBody>
          <a:bodyPr vert="horz" wrap="none" rtlCol="0">
            <a:spAutoFit/>
          </a:bodyPr>
          <a:lstStyle/>
          <a:p>
            <a:r>
              <a:rPr lang="en-GB" sz="2800" dirty="0" smtClean="0">
                <a:latin typeface="Segoe UI" panose="020B0502040204020203" pitchFamily="34" charset="0"/>
              </a:rPr>
              <a:t>Estimated Time: 60 minutes</a:t>
            </a:r>
            <a:endParaRPr lang="en-GB" sz="2800" dirty="0">
              <a:latin typeface="Segoe UI" panose="020B0502040204020203" pitchFamily="34" charset="0"/>
            </a:endParaRPr>
          </a:p>
        </p:txBody>
      </p:sp>
    </p:spTree>
    <p:extLst>
      <p:ext uri="{BB962C8B-B14F-4D97-AF65-F5344CB8AC3E}">
        <p14:creationId xmlns:p14="http://schemas.microsoft.com/office/powerpoint/2010/main" val="204057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Scenario</a:t>
            </a:r>
            <a:endParaRPr lang="en-GB" dirty="0"/>
          </a:p>
        </p:txBody>
      </p:sp>
      <p:sp>
        <p:nvSpPr>
          <p:cNvPr id="4" name="TextBox 3"/>
          <p:cNvSpPr txBox="1"/>
          <p:nvPr/>
        </p:nvSpPr>
        <p:spPr>
          <a:xfrm>
            <a:off x="458788" y="1021214"/>
            <a:ext cx="8119156" cy="5524500"/>
          </a:xfrm>
          <a:prstGeom prst="rect">
            <a:avLst/>
          </a:prstGeom>
          <a:noFill/>
        </p:spPr>
        <p:txBody>
          <a:bodyPr vert="horz" wrap="square" rtlCol="0">
            <a:spAutoFit/>
          </a:bodyPr>
          <a:lstStyle/>
          <a:p>
            <a:pPr>
              <a:spcBef>
                <a:spcPts val="600"/>
              </a:spcBef>
              <a:spcAft>
                <a:spcPts val="800"/>
              </a:spcAft>
            </a:pPr>
            <a:r>
              <a:rPr lang="en-GB" sz="2800" dirty="0" smtClean="0">
                <a:effectLst/>
                <a:latin typeface="Segoe UI" panose="020B0502040204020203" pitchFamily="34" charset="0"/>
                <a:ea typeface="Calibri" panose="020F0502020204030204" pitchFamily="34" charset="0"/>
                <a:cs typeface="Times New Roman" panose="02020603050405020304" pitchFamily="18" charset="0"/>
              </a:rPr>
              <a:t>As a business analyst for Adventure Works, you will be writing reports using corporate databases stored in SQL Server 2016. You have been provided with a set of business requirements for data and you will write T-SQL queries to retrieve the specified data from the databases. To fill these requests, you will need to calculate ranking values, as well as the difference between two consecutive rows, and running totals. You will use window functions to achieve these calculations.</a:t>
            </a:r>
            <a:endParaRPr lang="en-GB" sz="28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374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Overview</a:t>
            </a:r>
            <a:endParaRPr lang="en-GB" dirty="0"/>
          </a:p>
        </p:txBody>
      </p:sp>
      <p:sp>
        <p:nvSpPr>
          <p:cNvPr id="3" name="Text Placeholder 2"/>
          <p:cNvSpPr>
            <a:spLocks noGrp="1"/>
          </p:cNvSpPr>
          <p:nvPr>
            <p:ph type="body" idx="1"/>
          </p:nvPr>
        </p:nvSpPr>
        <p:spPr/>
        <p:txBody>
          <a:bodyPr/>
          <a:lstStyle/>
          <a:p>
            <a:r>
              <a:rPr lang="en-GB" dirty="0" smtClean="0"/>
              <a:t>Creating Windows with OVER
Exploring Window Functions</a:t>
            </a:r>
            <a:endParaRPr lang="en-GB" dirty="0"/>
          </a:p>
        </p:txBody>
      </p:sp>
    </p:spTree>
    <p:extLst>
      <p:ext uri="{BB962C8B-B14F-4D97-AF65-F5344CB8AC3E}">
        <p14:creationId xmlns:p14="http://schemas.microsoft.com/office/powerpoint/2010/main" val="311630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Review and Takeaways</a:t>
            </a:r>
            <a:endParaRPr lang="en-GB" dirty="0"/>
          </a:p>
        </p:txBody>
      </p:sp>
      <p:sp>
        <p:nvSpPr>
          <p:cNvPr id="3" name="Text Placeholder 2"/>
          <p:cNvSpPr>
            <a:spLocks noGrp="1"/>
          </p:cNvSpPr>
          <p:nvPr>
            <p:ph type="body" idx="1"/>
          </p:nvPr>
        </p:nvSpPr>
        <p:spPr/>
        <p:txBody>
          <a:bodyPr/>
          <a:lstStyle/>
          <a:p>
            <a:r>
              <a:rPr lang="en-GB" dirty="0" smtClean="0"/>
              <a:t>Review Question(s)</a:t>
            </a:r>
            <a:endParaRPr lang="en-GB" dirty="0"/>
          </a:p>
        </p:txBody>
      </p:sp>
    </p:spTree>
    <p:extLst>
      <p:ext uri="{BB962C8B-B14F-4D97-AF65-F5344CB8AC3E}">
        <p14:creationId xmlns:p14="http://schemas.microsoft.com/office/powerpoint/2010/main" val="3789958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1: Creating Windows with OVER</a:t>
            </a:r>
            <a:endParaRPr lang="en-GB" dirty="0"/>
          </a:p>
        </p:txBody>
      </p:sp>
      <p:sp>
        <p:nvSpPr>
          <p:cNvPr id="3" name="Text Placeholder 2"/>
          <p:cNvSpPr>
            <a:spLocks noGrp="1"/>
          </p:cNvSpPr>
          <p:nvPr>
            <p:ph type="body" idx="1"/>
          </p:nvPr>
        </p:nvSpPr>
        <p:spPr/>
        <p:txBody>
          <a:bodyPr/>
          <a:lstStyle/>
          <a:p>
            <a:r>
              <a:rPr lang="en-GB" dirty="0" smtClean="0"/>
              <a:t>SQL Windowing
Windowing Components
Using OVER
Partitioning Windows
Ordering and Framing
Demonstration: Using OVER and Partitioning</a:t>
            </a:r>
            <a:endParaRPr lang="en-GB" dirty="0"/>
          </a:p>
        </p:txBody>
      </p:sp>
    </p:spTree>
    <p:extLst>
      <p:ext uri="{BB962C8B-B14F-4D97-AF65-F5344CB8AC3E}">
        <p14:creationId xmlns:p14="http://schemas.microsoft.com/office/powerpoint/2010/main" val="1990991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SQL Windowing</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Windows extend T-SQL's set-based approach</a:t>
            </a:r>
          </a:p>
          <a:p>
            <a:pPr lvl="0"/>
            <a:r>
              <a:rPr lang="en-US" sz="2400" kern="0" dirty="0">
                <a:solidFill>
                  <a:srgbClr val="000000"/>
                </a:solidFill>
              </a:rPr>
              <a:t>Windows allow you to specify an order as part of a calculation, without regard to order of input or final output order</a:t>
            </a:r>
          </a:p>
          <a:p>
            <a:pPr lvl="0"/>
            <a:r>
              <a:rPr lang="en-US" sz="2400" kern="0" dirty="0">
                <a:solidFill>
                  <a:srgbClr val="000000"/>
                </a:solidFill>
              </a:rPr>
              <a:t>Windows allow partitioning and framing of rows to support functions</a:t>
            </a:r>
          </a:p>
          <a:p>
            <a:pPr lvl="0"/>
            <a:r>
              <a:rPr lang="en-US" sz="2400" kern="0" dirty="0">
                <a:solidFill>
                  <a:srgbClr val="000000"/>
                </a:solidFill>
              </a:rPr>
              <a:t>Window functions can simplify queries that need to find running totals, moving averages, or gaps in data</a:t>
            </a:r>
          </a:p>
          <a:p>
            <a:pPr lvl="0"/>
            <a:endParaRPr lang="en-US" kern="0" dirty="0">
              <a:solidFill>
                <a:srgbClr val="000000"/>
              </a:solidFill>
            </a:endParaRPr>
          </a:p>
        </p:txBody>
      </p:sp>
      <p:sp>
        <p:nvSpPr>
          <p:cNvPr id="5" name="AutoShape 3"/>
          <p:cNvSpPr>
            <a:spLocks noChangeArrowheads="1"/>
          </p:cNvSpPr>
          <p:nvPr/>
        </p:nvSpPr>
        <p:spPr bwMode="auto">
          <a:xfrm>
            <a:off x="690465" y="4301202"/>
            <a:ext cx="7763069" cy="2109907"/>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SELECT</a:t>
            </a:r>
            <a:r>
              <a:rPr lang="en-US" dirty="0">
                <a:solidFill>
                  <a:prstClr val="black"/>
                </a:solidFill>
                <a:latin typeface="Lucida Sans Unicode" panose="020B0602030504020204" pitchFamily="34" charset="0"/>
                <a:cs typeface="Lucida Sans Unicode" panose="020B0602030504020204" pitchFamily="34" charset="0"/>
              </a:rPr>
              <a:t> Category</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Qty</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Orderyear</a:t>
            </a:r>
            <a:r>
              <a:rPr lang="en-US"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FF00FF"/>
                </a:solidFill>
                <a:latin typeface="Lucida Sans Unicode" panose="020B0602030504020204" pitchFamily="34" charset="0"/>
                <a:cs typeface="Lucida Sans Unicode" panose="020B0602030504020204" pitchFamily="34" charset="0"/>
              </a:rPr>
              <a:t>SUM</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Qty</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OVER </a:t>
            </a:r>
            <a:r>
              <a:rPr lang="en-US"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PARTITION</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BY</a:t>
            </a:r>
            <a:r>
              <a:rPr lang="en-US" dirty="0">
                <a:solidFill>
                  <a:prstClr val="black"/>
                </a:solidFill>
                <a:latin typeface="Lucida Sans Unicode" panose="020B0602030504020204" pitchFamily="34" charset="0"/>
                <a:cs typeface="Lucida Sans Unicode" panose="020B0602030504020204" pitchFamily="34" charset="0"/>
              </a:rPr>
              <a:t> category</a:t>
            </a:r>
          </a:p>
          <a:p>
            <a:pPr lvl="0" fontAlgn="base">
              <a:spcBef>
                <a:spcPct val="0"/>
              </a:spcBef>
              <a:spcAft>
                <a:spcPct val="0"/>
              </a:spcAft>
            </a:pP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ORDER</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BY</a:t>
            </a:r>
            <a:r>
              <a:rPr lang="en-US" dirty="0">
                <a:solidFill>
                  <a:prstClr val="black"/>
                </a:solidFill>
                <a:latin typeface="Lucida Sans Unicode" panose="020B0602030504020204" pitchFamily="34" charset="0"/>
                <a:cs typeface="Lucida Sans Unicode" panose="020B0602030504020204" pitchFamily="34" charset="0"/>
              </a:rPr>
              <a:t> orderyear</a:t>
            </a:r>
          </a:p>
          <a:p>
            <a:pPr lvl="0" fontAlgn="base">
              <a:spcBef>
                <a:spcPct val="0"/>
              </a:spcBef>
              <a:spcAft>
                <a:spcPct val="0"/>
              </a:spcAft>
            </a:pP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ROWS</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808080"/>
                </a:solidFill>
                <a:latin typeface="Lucida Sans Unicode" panose="020B0602030504020204" pitchFamily="34" charset="0"/>
                <a:cs typeface="Lucida Sans Unicode" panose="020B0602030504020204" pitchFamily="34" charset="0"/>
              </a:rPr>
              <a:t>BETWEEN</a:t>
            </a:r>
            <a:r>
              <a:rPr lang="en-US" dirty="0">
                <a:solidFill>
                  <a:prstClr val="black"/>
                </a:solidFill>
                <a:latin typeface="Lucida Sans Unicode" panose="020B0602030504020204" pitchFamily="34" charset="0"/>
                <a:cs typeface="Lucida Sans Unicode" panose="020B0602030504020204" pitchFamily="34" charset="0"/>
              </a:rPr>
              <a:t> UNBOUNDED PRECEDING</a:t>
            </a:r>
          </a:p>
          <a:p>
            <a:pPr lvl="0" fontAlgn="base">
              <a:spcBef>
                <a:spcPct val="0"/>
              </a:spcBef>
              <a:spcAft>
                <a:spcPct val="0"/>
              </a:spcAft>
            </a:pP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808080"/>
                </a:solidFill>
                <a:latin typeface="Lucida Sans Unicode" panose="020B0602030504020204" pitchFamily="34" charset="0"/>
                <a:cs typeface="Lucida Sans Unicode" panose="020B0602030504020204" pitchFamily="34" charset="0"/>
              </a:rPr>
              <a:t>AND</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CURRENT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ROW</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AS</a:t>
            </a:r>
            <a:r>
              <a:rPr lang="en-US" dirty="0">
                <a:solidFill>
                  <a:prstClr val="black"/>
                </a:solidFill>
                <a:latin typeface="Lucida Sans Unicode" panose="020B0602030504020204" pitchFamily="34" charset="0"/>
                <a:cs typeface="Lucida Sans Unicode" panose="020B0602030504020204" pitchFamily="34" charset="0"/>
              </a:rPr>
              <a:t> RunningQty</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FROM</a:t>
            </a:r>
            <a:r>
              <a:rPr lang="en-US" dirty="0">
                <a:solidFill>
                  <a:prstClr val="black"/>
                </a:solidFill>
                <a:latin typeface="Lucida Sans Unicode" panose="020B0602030504020204" pitchFamily="34" charset="0"/>
                <a:cs typeface="Lucida Sans Unicode" panose="020B0602030504020204" pitchFamily="34" charset="0"/>
              </a:rPr>
              <a:t> Sales</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CategoryQtyYear</a:t>
            </a:r>
            <a:r>
              <a:rPr lang="en-US"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3460846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Windowing Components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Conceptual relationship between window elements:</a:t>
            </a:r>
          </a:p>
          <a:p>
            <a:pPr lvl="0"/>
            <a:endParaRPr lang="en-US" kern="0" dirty="0">
              <a:solidFill>
                <a:srgbClr val="000000"/>
              </a:solidFill>
            </a:endParaRPr>
          </a:p>
        </p:txBody>
      </p:sp>
      <p:sp>
        <p:nvSpPr>
          <p:cNvPr id="5" name="Oval 4"/>
          <p:cNvSpPr/>
          <p:nvPr/>
        </p:nvSpPr>
        <p:spPr bwMode="auto">
          <a:xfrm>
            <a:off x="3601613" y="1621855"/>
            <a:ext cx="4231391" cy="4231391"/>
          </a:xfrm>
          <a:prstGeom prst="ellipse">
            <a:avLst/>
          </a:prstGeom>
          <a:solidFill>
            <a:srgbClr val="6DC2E9"/>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US" b="1" dirty="0">
              <a:solidFill>
                <a:srgbClr val="000000"/>
              </a:solidFill>
              <a:latin typeface="Verdana" pitchFamily="34" charset="0"/>
              <a:cs typeface="Arial" charset="0"/>
            </a:endParaRPr>
          </a:p>
        </p:txBody>
      </p:sp>
      <p:sp>
        <p:nvSpPr>
          <p:cNvPr id="6" name="TextBox 5"/>
          <p:cNvSpPr txBox="1"/>
          <p:nvPr/>
        </p:nvSpPr>
        <p:spPr>
          <a:xfrm>
            <a:off x="398001" y="2294891"/>
            <a:ext cx="1402948" cy="830997"/>
          </a:xfrm>
          <a:prstGeom prst="rect">
            <a:avLst/>
          </a:prstGeom>
          <a:noFill/>
        </p:spPr>
        <p:txBody>
          <a:bodyPr wrap="none" rtlCol="0">
            <a:spAutoFit/>
          </a:bodyPr>
          <a:lstStyle/>
          <a:p>
            <a:pPr lvl="0" fontAlgn="base">
              <a:spcBef>
                <a:spcPct val="0"/>
              </a:spcBef>
              <a:spcAft>
                <a:spcPct val="0"/>
              </a:spcAft>
            </a:pPr>
            <a:r>
              <a:rPr lang="en-US" sz="2400" dirty="0">
                <a:solidFill>
                  <a:srgbClr val="000000"/>
                </a:solidFill>
                <a:latin typeface="Segoe UI Light" panose="020B0502040204020203" pitchFamily="34" charset="0"/>
                <a:cs typeface="Segoe UI Light" panose="020B0502040204020203" pitchFamily="34" charset="0"/>
              </a:rPr>
              <a:t>Result set</a:t>
            </a:r>
          </a:p>
          <a:p>
            <a:pPr lvl="0" fontAlgn="base">
              <a:spcBef>
                <a:spcPct val="0"/>
              </a:spcBef>
              <a:spcAft>
                <a:spcPct val="0"/>
              </a:spcAft>
            </a:pPr>
            <a:r>
              <a:rPr lang="en-US" sz="2400" dirty="0">
                <a:solidFill>
                  <a:srgbClr val="000000"/>
                </a:solidFill>
                <a:latin typeface="Segoe UI Light" panose="020B0502040204020203" pitchFamily="34" charset="0"/>
                <a:cs typeface="Segoe UI Light" panose="020B0502040204020203" pitchFamily="34" charset="0"/>
              </a:rPr>
              <a:t>(OVER)</a:t>
            </a:r>
          </a:p>
        </p:txBody>
      </p:sp>
      <p:sp>
        <p:nvSpPr>
          <p:cNvPr id="7" name="TextBox 6"/>
          <p:cNvSpPr txBox="1"/>
          <p:nvPr/>
        </p:nvSpPr>
        <p:spPr>
          <a:xfrm>
            <a:off x="398001" y="3602386"/>
            <a:ext cx="2164567" cy="1200329"/>
          </a:xfrm>
          <a:prstGeom prst="rect">
            <a:avLst/>
          </a:prstGeom>
          <a:noFill/>
        </p:spPr>
        <p:txBody>
          <a:bodyPr wrap="none" rtlCol="0">
            <a:spAutoFit/>
          </a:bodyPr>
          <a:lstStyle/>
          <a:p>
            <a:pPr lvl="0" fontAlgn="base">
              <a:spcBef>
                <a:spcPct val="0"/>
              </a:spcBef>
              <a:spcAft>
                <a:spcPct val="0"/>
              </a:spcAft>
            </a:pPr>
            <a:r>
              <a:rPr lang="en-US" sz="2400" dirty="0">
                <a:solidFill>
                  <a:srgbClr val="000000"/>
                </a:solidFill>
                <a:latin typeface="Segoe UI Light" panose="020B0502040204020203" pitchFamily="34" charset="0"/>
                <a:cs typeface="Segoe UI Light" panose="020B0502040204020203" pitchFamily="34" charset="0"/>
              </a:rPr>
              <a:t>Window</a:t>
            </a:r>
            <a:br>
              <a:rPr lang="en-US" sz="2400" dirty="0">
                <a:solidFill>
                  <a:srgbClr val="000000"/>
                </a:solidFill>
                <a:latin typeface="Segoe UI Light" panose="020B0502040204020203" pitchFamily="34" charset="0"/>
                <a:cs typeface="Segoe UI Light" panose="020B0502040204020203" pitchFamily="34" charset="0"/>
              </a:rPr>
            </a:br>
            <a:r>
              <a:rPr lang="en-US" sz="2400" dirty="0">
                <a:solidFill>
                  <a:srgbClr val="000000"/>
                </a:solidFill>
                <a:latin typeface="Segoe UI Light" panose="020B0502040204020203" pitchFamily="34" charset="0"/>
                <a:cs typeface="Segoe UI Light" panose="020B0502040204020203" pitchFamily="34" charset="0"/>
              </a:rPr>
              <a:t>partition</a:t>
            </a:r>
          </a:p>
          <a:p>
            <a:pPr lvl="0" fontAlgn="base">
              <a:spcBef>
                <a:spcPct val="0"/>
              </a:spcBef>
              <a:spcAft>
                <a:spcPct val="0"/>
              </a:spcAft>
            </a:pPr>
            <a:r>
              <a:rPr lang="en-US" sz="2400" dirty="0">
                <a:solidFill>
                  <a:srgbClr val="000000"/>
                </a:solidFill>
                <a:latin typeface="Segoe UI Light" panose="020B0502040204020203" pitchFamily="34" charset="0"/>
                <a:cs typeface="Segoe UI Light" panose="020B0502040204020203" pitchFamily="34" charset="0"/>
              </a:rPr>
              <a:t>(PARTITION BY)</a:t>
            </a:r>
          </a:p>
        </p:txBody>
      </p:sp>
      <p:sp>
        <p:nvSpPr>
          <p:cNvPr id="8" name="TextBox 7"/>
          <p:cNvSpPr txBox="1"/>
          <p:nvPr/>
        </p:nvSpPr>
        <p:spPr>
          <a:xfrm>
            <a:off x="415636" y="5120231"/>
            <a:ext cx="2564356" cy="830997"/>
          </a:xfrm>
          <a:prstGeom prst="rect">
            <a:avLst/>
          </a:prstGeom>
          <a:noFill/>
        </p:spPr>
        <p:txBody>
          <a:bodyPr wrap="none" rtlCol="0">
            <a:spAutoFit/>
          </a:bodyPr>
          <a:lstStyle/>
          <a:p>
            <a:pPr lvl="0" fontAlgn="base">
              <a:spcBef>
                <a:spcPct val="0"/>
              </a:spcBef>
              <a:spcAft>
                <a:spcPct val="0"/>
              </a:spcAft>
            </a:pPr>
            <a:r>
              <a:rPr lang="en-US" sz="2400" dirty="0">
                <a:solidFill>
                  <a:srgbClr val="000000"/>
                </a:solidFill>
                <a:latin typeface="Segoe UI Light" panose="020B0502040204020203" pitchFamily="34" charset="0"/>
                <a:cs typeface="Segoe UI Light" panose="020B0502040204020203" pitchFamily="34" charset="0"/>
              </a:rPr>
              <a:t>Frame</a:t>
            </a:r>
            <a:br>
              <a:rPr lang="en-US" sz="2400" dirty="0">
                <a:solidFill>
                  <a:srgbClr val="000000"/>
                </a:solidFill>
                <a:latin typeface="Segoe UI Light" panose="020B0502040204020203" pitchFamily="34" charset="0"/>
                <a:cs typeface="Segoe UI Light" panose="020B0502040204020203" pitchFamily="34" charset="0"/>
              </a:rPr>
            </a:br>
            <a:r>
              <a:rPr lang="en-US" sz="2400" dirty="0">
                <a:solidFill>
                  <a:srgbClr val="000000"/>
                </a:solidFill>
                <a:latin typeface="Segoe UI Light" panose="020B0502040204020203" pitchFamily="34" charset="0"/>
                <a:cs typeface="Segoe UI Light" panose="020B0502040204020203" pitchFamily="34" charset="0"/>
              </a:rPr>
              <a:t>(ROWS BETWEEN)</a:t>
            </a:r>
          </a:p>
        </p:txBody>
      </p:sp>
      <p:cxnSp>
        <p:nvCxnSpPr>
          <p:cNvPr id="9" name="Straight Arrow Connector 8"/>
          <p:cNvCxnSpPr/>
          <p:nvPr/>
        </p:nvCxnSpPr>
        <p:spPr bwMode="auto">
          <a:xfrm flipV="1">
            <a:off x="1800949" y="2030010"/>
            <a:ext cx="3743616" cy="680380"/>
          </a:xfrm>
          <a:prstGeom prst="straightConnector1">
            <a:avLst/>
          </a:prstGeom>
          <a:gradFill rotWithShape="1">
            <a:gsLst>
              <a:gs pos="0">
                <a:srgbClr val="E4CD9A"/>
              </a:gs>
              <a:gs pos="100000">
                <a:srgbClr val="EEEFD7"/>
              </a:gs>
            </a:gsLst>
            <a:lin ang="2700000" scaled="1"/>
          </a:gradFill>
          <a:ln w="19050" cap="flat" cmpd="sng" algn="ctr">
            <a:solidFill>
              <a:srgbClr val="BA141A"/>
            </a:solidFill>
            <a:prstDash val="solid"/>
            <a:round/>
            <a:headEnd type="none" w="med" len="med"/>
            <a:tailEnd type="arrow"/>
          </a:ln>
          <a:effectLst/>
        </p:spPr>
      </p:cxnSp>
      <p:sp>
        <p:nvSpPr>
          <p:cNvPr id="10" name="Oval 9"/>
          <p:cNvSpPr/>
          <p:nvPr/>
        </p:nvSpPr>
        <p:spPr bwMode="auto">
          <a:xfrm>
            <a:off x="4341091" y="2452171"/>
            <a:ext cx="2757541" cy="2601092"/>
          </a:xfrm>
          <a:prstGeom prst="ellipse">
            <a:avLst/>
          </a:prstGeom>
          <a:solidFill>
            <a:srgbClr val="00BCF2"/>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US" b="1" dirty="0">
              <a:solidFill>
                <a:srgbClr val="000000"/>
              </a:solidFill>
              <a:latin typeface="Verdana" pitchFamily="34" charset="0"/>
              <a:cs typeface="Arial" charset="0"/>
            </a:endParaRPr>
          </a:p>
        </p:txBody>
      </p:sp>
      <p:sp>
        <p:nvSpPr>
          <p:cNvPr id="11" name="Oval 10"/>
          <p:cNvSpPr/>
          <p:nvPr/>
        </p:nvSpPr>
        <p:spPr bwMode="auto">
          <a:xfrm>
            <a:off x="5052108" y="3084964"/>
            <a:ext cx="1335505" cy="1335505"/>
          </a:xfrm>
          <a:prstGeom prst="ellipse">
            <a:avLst/>
          </a:prstGeom>
          <a:solidFill>
            <a:srgbClr val="0072C6"/>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US" b="1" dirty="0">
              <a:solidFill>
                <a:srgbClr val="000000"/>
              </a:solidFill>
              <a:latin typeface="Verdana" pitchFamily="34" charset="0"/>
              <a:cs typeface="Arial" charset="0"/>
            </a:endParaRPr>
          </a:p>
        </p:txBody>
      </p:sp>
      <p:cxnSp>
        <p:nvCxnSpPr>
          <p:cNvPr id="12" name="Straight Arrow Connector 11"/>
          <p:cNvCxnSpPr/>
          <p:nvPr/>
        </p:nvCxnSpPr>
        <p:spPr bwMode="auto">
          <a:xfrm flipV="1">
            <a:off x="2562568" y="2801914"/>
            <a:ext cx="2959846" cy="1400637"/>
          </a:xfrm>
          <a:prstGeom prst="straightConnector1">
            <a:avLst/>
          </a:prstGeom>
          <a:gradFill rotWithShape="1">
            <a:gsLst>
              <a:gs pos="0">
                <a:srgbClr val="E4CD9A"/>
              </a:gs>
              <a:gs pos="100000">
                <a:srgbClr val="EEEFD7"/>
              </a:gs>
            </a:gsLst>
            <a:lin ang="2700000" scaled="1"/>
          </a:gradFill>
          <a:ln w="19050" cap="flat" cmpd="sng" algn="ctr">
            <a:solidFill>
              <a:srgbClr val="BA141A"/>
            </a:solidFill>
            <a:prstDash val="solid"/>
            <a:round/>
            <a:headEnd type="none" w="med" len="med"/>
            <a:tailEnd type="arrow"/>
          </a:ln>
          <a:effectLst/>
        </p:spPr>
      </p:cxnSp>
      <p:cxnSp>
        <p:nvCxnSpPr>
          <p:cNvPr id="13" name="Straight Arrow Connector 12"/>
          <p:cNvCxnSpPr/>
          <p:nvPr/>
        </p:nvCxnSpPr>
        <p:spPr bwMode="auto">
          <a:xfrm flipV="1">
            <a:off x="2979992" y="3867753"/>
            <a:ext cx="2564573" cy="1667977"/>
          </a:xfrm>
          <a:prstGeom prst="straightConnector1">
            <a:avLst/>
          </a:prstGeom>
          <a:gradFill rotWithShape="1">
            <a:gsLst>
              <a:gs pos="0">
                <a:srgbClr val="E4CD9A"/>
              </a:gs>
              <a:gs pos="100000">
                <a:srgbClr val="EEEFD7"/>
              </a:gs>
            </a:gsLst>
            <a:lin ang="2700000" scaled="1"/>
          </a:gradFill>
          <a:ln w="19050" cap="flat" cmpd="sng" algn="ctr">
            <a:solidFill>
              <a:srgbClr val="BA141A"/>
            </a:solidFill>
            <a:prstDash val="solid"/>
            <a:round/>
            <a:headEnd type="none" w="med" len="med"/>
            <a:tailEnd type="arrow"/>
          </a:ln>
          <a:effectLst/>
        </p:spPr>
      </p:cxnSp>
    </p:spTree>
    <p:extLst>
      <p:ext uri="{BB962C8B-B14F-4D97-AF65-F5344CB8AC3E}">
        <p14:creationId xmlns:p14="http://schemas.microsoft.com/office/powerpoint/2010/main" val="316177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OVER</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OVER defines a window, or set, of rows to be used by a window function, including any ordering</a:t>
            </a:r>
          </a:p>
          <a:p>
            <a:pPr lvl="0"/>
            <a:r>
              <a:rPr lang="en-US" sz="2400" kern="0" dirty="0">
                <a:solidFill>
                  <a:srgbClr val="000000"/>
                </a:solidFill>
              </a:rPr>
              <a:t>With a specified window partition clause, the OVER clause restricts the set of rows to those with the same values in the partitioning elements</a:t>
            </a:r>
          </a:p>
          <a:p>
            <a:pPr lvl="0"/>
            <a:r>
              <a:rPr lang="en-US" sz="2400" kern="0" dirty="0">
                <a:solidFill>
                  <a:srgbClr val="000000"/>
                </a:solidFill>
              </a:rPr>
              <a:t>By itself, OVER() is unrestricted and includes all rows</a:t>
            </a:r>
          </a:p>
          <a:p>
            <a:pPr lvl="0"/>
            <a:r>
              <a:rPr lang="en-US" sz="2400" kern="0" dirty="0">
                <a:solidFill>
                  <a:srgbClr val="000000"/>
                </a:solidFill>
              </a:rPr>
              <a:t>Multiple OVER clauses can be used in a single query, each with its own partitioning and ordering, if needed</a:t>
            </a:r>
          </a:p>
          <a:p>
            <a:pPr lvl="0"/>
            <a:endParaRPr lang="en-US" kern="0" dirty="0">
              <a:solidFill>
                <a:srgbClr val="000000"/>
              </a:solidFill>
            </a:endParaRPr>
          </a:p>
        </p:txBody>
      </p:sp>
      <p:sp>
        <p:nvSpPr>
          <p:cNvPr id="5" name="AutoShape 3"/>
          <p:cNvSpPr>
            <a:spLocks noChangeArrowheads="1"/>
          </p:cNvSpPr>
          <p:nvPr/>
        </p:nvSpPr>
        <p:spPr bwMode="auto">
          <a:xfrm>
            <a:off x="762764" y="4523494"/>
            <a:ext cx="6256338" cy="1569660"/>
          </a:xfrm>
          <a:prstGeom prst="roundRect">
            <a:avLst>
              <a:gd name="adj" fmla="val 0"/>
            </a:avLst>
          </a:prstGeom>
          <a:solidFill>
            <a:srgbClr val="D2D2D2"/>
          </a:solidFill>
          <a:ln w="9525" algn="ctr">
            <a:noFill/>
            <a:round/>
            <a:headEnd/>
            <a:tailEnd/>
          </a:ln>
          <a:effectLst/>
        </p:spPr>
        <p:txBody>
          <a:bodyPr anchor="ctr">
            <a:spAutoFit/>
          </a:bodyPr>
          <a:lstStyle/>
          <a:p>
            <a:pPr lvl="0" fontAlgn="base">
              <a:spcBef>
                <a:spcPct val="0"/>
              </a:spcBef>
              <a:spcAft>
                <a:spcPct val="0"/>
              </a:spcAft>
            </a:pPr>
            <a:r>
              <a:rPr lang="en-US" sz="2400" dirty="0">
                <a:solidFill>
                  <a:srgbClr val="0000FF"/>
                </a:solidFill>
                <a:latin typeface="Lucida Sans Unicode" panose="020B0602030504020204" pitchFamily="34" charset="0"/>
                <a:cs typeface="Lucida Sans Unicode" panose="020B0602030504020204" pitchFamily="34" charset="0"/>
              </a:rPr>
              <a:t>OVER </a:t>
            </a:r>
            <a:r>
              <a:rPr lang="en-US" sz="2400" dirty="0">
                <a:solidFill>
                  <a:srgbClr val="808080"/>
                </a:solidFill>
                <a:latin typeface="Lucida Sans Unicode" panose="020B0602030504020204" pitchFamily="34" charset="0"/>
                <a:cs typeface="Lucida Sans Unicode" panose="020B0602030504020204" pitchFamily="34" charset="0"/>
              </a:rPr>
              <a:t>(</a:t>
            </a:r>
            <a:r>
              <a:rPr lang="en-US" sz="2400" dirty="0">
                <a:solidFill>
                  <a:prstClr val="black"/>
                </a:solidFill>
                <a:latin typeface="Lucida Sans Unicode" panose="020B0602030504020204" pitchFamily="34" charset="0"/>
                <a:cs typeface="Lucida Sans Unicode" panose="020B0602030504020204" pitchFamily="34" charset="0"/>
              </a:rPr>
              <a:t> [ &lt;PARTITION BY clause&gt; ] </a:t>
            </a:r>
          </a:p>
          <a:p>
            <a:pPr lvl="0" fontAlgn="base">
              <a:spcBef>
                <a:spcPct val="0"/>
              </a:spcBef>
              <a:spcAft>
                <a:spcPct val="0"/>
              </a:spcAft>
            </a:pPr>
            <a:r>
              <a:rPr lang="en-US" sz="2400" dirty="0">
                <a:solidFill>
                  <a:prstClr val="black"/>
                </a:solidFill>
                <a:latin typeface="Lucida Sans Unicode" panose="020B0602030504020204" pitchFamily="34" charset="0"/>
                <a:cs typeface="Lucida Sans Unicode" panose="020B0602030504020204" pitchFamily="34" charset="0"/>
              </a:rPr>
              <a:t>	 [ &lt;ORDER BY clause&gt; ] </a:t>
            </a:r>
          </a:p>
          <a:p>
            <a:pPr lvl="0" fontAlgn="base">
              <a:spcBef>
                <a:spcPct val="0"/>
              </a:spcBef>
              <a:spcAft>
                <a:spcPct val="0"/>
              </a:spcAft>
            </a:pPr>
            <a:r>
              <a:rPr lang="en-US" sz="2400" dirty="0">
                <a:solidFill>
                  <a:prstClr val="black"/>
                </a:solidFill>
                <a:latin typeface="Lucida Sans Unicode" panose="020B0602030504020204" pitchFamily="34" charset="0"/>
                <a:cs typeface="Lucida Sans Unicode" panose="020B0602030504020204" pitchFamily="34" charset="0"/>
              </a:rPr>
              <a:t>	 [ &lt;ROWS or RANGE clause&gt; ] </a:t>
            </a:r>
          </a:p>
          <a:p>
            <a:pPr lvl="0" fontAlgn="base">
              <a:spcBef>
                <a:spcPct val="0"/>
              </a:spcBef>
              <a:spcAft>
                <a:spcPct val="0"/>
              </a:spcAft>
            </a:pPr>
            <a:r>
              <a:rPr lang="en-US" sz="2400" dirty="0">
                <a:solidFill>
                  <a:prstClr val="black"/>
                </a:solidFill>
                <a:latin typeface="Lucida Sans Unicode" panose="020B0602030504020204" pitchFamily="34" charset="0"/>
                <a:cs typeface="Lucida Sans Unicode" panose="020B0602030504020204" pitchFamily="34" charset="0"/>
              </a:rPr>
              <a:t>	</a:t>
            </a:r>
            <a:r>
              <a:rPr lang="en-US" sz="2400" dirty="0">
                <a:solidFill>
                  <a:srgbClr val="808080"/>
                </a:solidFill>
                <a:latin typeface="Lucida Sans Unicode" panose="020B0602030504020204" pitchFamily="34" charset="0"/>
                <a:cs typeface="Lucida Sans Unicode" panose="020B0602030504020204" pitchFamily="34" charset="0"/>
              </a:rPr>
              <a:t>)</a:t>
            </a:r>
            <a:r>
              <a:rPr lang="en-US" sz="2400" dirty="0">
                <a:solidFill>
                  <a:prstClr val="black"/>
                </a:solidFill>
                <a:latin typeface="Lucida Sans Unicode" panose="020B0602030504020204" pitchFamily="34" charset="0"/>
                <a:cs typeface="Lucida Sans Unicode" panose="020B0602030504020204" pitchFamily="34" charset="0"/>
              </a:rPr>
              <a:t> </a:t>
            </a:r>
          </a:p>
        </p:txBody>
      </p:sp>
    </p:spTree>
    <p:extLst>
      <p:ext uri="{BB962C8B-B14F-4D97-AF65-F5344CB8AC3E}">
        <p14:creationId xmlns:p14="http://schemas.microsoft.com/office/powerpoint/2010/main" val="2930812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5d98dec0-cf90-4ba0-905d-debbfbe0a04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Partitioning Windows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Partitioning limits a set to rows with the same value in the partitioning column</a:t>
            </a:r>
          </a:p>
          <a:p>
            <a:pPr lvl="0"/>
            <a:r>
              <a:rPr lang="en-US" sz="2400" kern="0" dirty="0">
                <a:solidFill>
                  <a:srgbClr val="000000"/>
                </a:solidFill>
              </a:rPr>
              <a:t>Use PARTITION BY in the OVER() clause</a:t>
            </a:r>
          </a:p>
          <a:p>
            <a:pPr lvl="0"/>
            <a:r>
              <a:rPr lang="en-US" sz="2400" kern="0" dirty="0">
                <a:solidFill>
                  <a:srgbClr val="000000"/>
                </a:solidFill>
              </a:rPr>
              <a:t>Without a PARTITION BY clause defined, OVER() creates a single partition of all rows</a:t>
            </a:r>
          </a:p>
          <a:p>
            <a:pPr lvl="0"/>
            <a:endParaRPr lang="en-US" kern="0" dirty="0">
              <a:solidFill>
                <a:srgbClr val="000000"/>
              </a:solidFill>
            </a:endParaRPr>
          </a:p>
        </p:txBody>
      </p:sp>
      <p:sp>
        <p:nvSpPr>
          <p:cNvPr id="5" name="AutoShape 3"/>
          <p:cNvSpPr>
            <a:spLocks noChangeArrowheads="1"/>
          </p:cNvSpPr>
          <p:nvPr/>
        </p:nvSpPr>
        <p:spPr bwMode="auto">
          <a:xfrm>
            <a:off x="1043409" y="3135550"/>
            <a:ext cx="7176860" cy="1374636"/>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custid</a:t>
            </a:r>
            <a:r>
              <a:rPr lang="en-US" sz="2000" dirty="0">
                <a:solidFill>
                  <a:srgbClr val="808080"/>
                </a:solidFill>
                <a:latin typeface="Lucida Sans Unicode" panose="020B0602030504020204" pitchFamily="34" charset="0"/>
                <a:cs typeface="Lucida Sans Unicode" panose="020B0602030504020204" pitchFamily="34" charset="0"/>
              </a:rPr>
              <a:t>, </a:t>
            </a:r>
            <a:r>
              <a:rPr lang="en-US" sz="2000" dirty="0">
                <a:solidFill>
                  <a:prstClr val="black"/>
                </a:solidFill>
                <a:latin typeface="Lucida Sans Unicode" panose="020B0602030504020204" pitchFamily="34" charset="0"/>
                <a:cs typeface="Lucida Sans Unicode" panose="020B0602030504020204" pitchFamily="34" charset="0"/>
              </a:rPr>
              <a:t>ordermonth</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qty</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FF00FF"/>
                </a:solidFill>
                <a:latin typeface="Lucida Sans Unicode" panose="020B0602030504020204" pitchFamily="34" charset="0"/>
                <a:cs typeface="Lucida Sans Unicode" panose="020B0602030504020204" pitchFamily="34" charset="0"/>
              </a:rPr>
              <a:t>SUM</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qty</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OVER</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srgbClr val="0000FF"/>
                </a:solidFill>
                <a:latin typeface="Lucida Sans Unicode" panose="020B0602030504020204" pitchFamily="34" charset="0"/>
                <a:cs typeface="Lucida Sans Unicode" panose="020B0602030504020204" pitchFamily="34" charset="0"/>
              </a:rPr>
              <a:t>PARTITION</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BY</a:t>
            </a:r>
            <a:r>
              <a:rPr lang="en-US" sz="2000" dirty="0">
                <a:solidFill>
                  <a:prstClr val="black"/>
                </a:solidFill>
                <a:latin typeface="Lucida Sans Unicode" panose="020B0602030504020204" pitchFamily="34" charset="0"/>
                <a:cs typeface="Lucida Sans Unicode" panose="020B0602030504020204" pitchFamily="34" charset="0"/>
              </a:rPr>
              <a:t> custid</a:t>
            </a:r>
            <a:r>
              <a:rPr lang="en-US" sz="2000" dirty="0">
                <a:solidFill>
                  <a:srgbClr val="808080"/>
                </a:solidFill>
                <a:latin typeface="Lucida Sans Unicode" panose="020B0602030504020204" pitchFamily="34" charset="0"/>
                <a:cs typeface="Lucida Sans Unicode" panose="020B0602030504020204" pitchFamily="34" charset="0"/>
              </a:rPr>
              <a:t>)</a:t>
            </a:r>
            <a:endParaRPr lang="en-US" sz="2000" dirty="0">
              <a:solidFill>
                <a:prstClr val="black"/>
              </a:solidFill>
              <a:latin typeface="Lucida Sans Unicode" panose="020B0602030504020204" pitchFamily="34" charset="0"/>
              <a:cs typeface="Lucida Sans Unicode" panose="020B0602030504020204" pitchFamily="34" charset="0"/>
            </a:endParaRP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totalbycust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prstClr val="black"/>
                </a:solidFill>
                <a:latin typeface="Lucida Sans Unicode" panose="020B0602030504020204" pitchFamily="34" charset="0"/>
                <a:cs typeface="Lucida Sans Unicode" panose="020B0602030504020204" pitchFamily="34" charset="0"/>
              </a:rPr>
              <a:t> Sales</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CustOrders</a:t>
            </a:r>
            <a:r>
              <a:rPr lang="en-US" sz="2000" dirty="0">
                <a:solidFill>
                  <a:srgbClr val="808080"/>
                </a:solidFill>
                <a:latin typeface="Lucida Sans Unicode" panose="020B0602030504020204" pitchFamily="34" charset="0"/>
                <a:cs typeface="Lucida Sans Unicode" panose="020B0602030504020204" pitchFamily="34" charset="0"/>
              </a:rPr>
              <a:t>;</a:t>
            </a:r>
          </a:p>
        </p:txBody>
      </p:sp>
      <p:sp>
        <p:nvSpPr>
          <p:cNvPr id="6" name="AutoShape 3"/>
          <p:cNvSpPr>
            <a:spLocks noChangeArrowheads="1"/>
          </p:cNvSpPr>
          <p:nvPr/>
        </p:nvSpPr>
        <p:spPr bwMode="auto">
          <a:xfrm>
            <a:off x="1043409" y="4681464"/>
            <a:ext cx="7176860" cy="1886129"/>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1400" dirty="0">
                <a:solidFill>
                  <a:srgbClr val="000000"/>
                </a:solidFill>
                <a:latin typeface="Lucida Sans Typewriter" pitchFamily="49" charset="0"/>
                <a:cs typeface="Arial" charset="0"/>
              </a:rPr>
              <a:t>custid ordermonth              qty totalbycust</a:t>
            </a:r>
          </a:p>
          <a:p>
            <a:pPr lvl="0" fontAlgn="base">
              <a:spcBef>
                <a:spcPct val="0"/>
              </a:spcBef>
              <a:spcAft>
                <a:spcPct val="0"/>
              </a:spcAft>
            </a:pPr>
            <a:r>
              <a:rPr lang="en-US" sz="1400" dirty="0">
                <a:solidFill>
                  <a:srgbClr val="000000"/>
                </a:solidFill>
                <a:latin typeface="Lucida Sans Typewriter" pitchFamily="49" charset="0"/>
                <a:cs typeface="Arial" charset="0"/>
              </a:rPr>
              <a:t>------ ----------------------- --- -----------</a:t>
            </a:r>
          </a:p>
          <a:p>
            <a:pPr lvl="0" fontAlgn="base">
              <a:spcBef>
                <a:spcPct val="0"/>
              </a:spcBef>
              <a:spcAft>
                <a:spcPct val="0"/>
              </a:spcAft>
            </a:pPr>
            <a:r>
              <a:rPr lang="en-US" sz="1400" dirty="0">
                <a:solidFill>
                  <a:srgbClr val="000000"/>
                </a:solidFill>
                <a:latin typeface="Lucida Sans Typewriter" pitchFamily="49" charset="0"/>
                <a:cs typeface="Arial" charset="0"/>
              </a:rPr>
              <a:t>1      2007-08-01 00:00:00.000 38  174</a:t>
            </a:r>
          </a:p>
          <a:p>
            <a:pPr lvl="0" fontAlgn="base">
              <a:spcBef>
                <a:spcPct val="0"/>
              </a:spcBef>
              <a:spcAft>
                <a:spcPct val="0"/>
              </a:spcAft>
            </a:pPr>
            <a:r>
              <a:rPr lang="en-US" sz="1400" dirty="0">
                <a:solidFill>
                  <a:srgbClr val="000000"/>
                </a:solidFill>
                <a:latin typeface="Lucida Sans Typewriter" pitchFamily="49" charset="0"/>
                <a:cs typeface="Arial" charset="0"/>
              </a:rPr>
              <a:t>1      2007-10-01 00:00:00.000 41  174</a:t>
            </a:r>
          </a:p>
          <a:p>
            <a:pPr lvl="0" fontAlgn="base">
              <a:spcBef>
                <a:spcPct val="0"/>
              </a:spcBef>
              <a:spcAft>
                <a:spcPct val="0"/>
              </a:spcAft>
            </a:pPr>
            <a:r>
              <a:rPr lang="en-US" sz="1400" dirty="0">
                <a:solidFill>
                  <a:srgbClr val="000000"/>
                </a:solidFill>
                <a:latin typeface="Lucida Sans Typewriter" pitchFamily="49" charset="0"/>
                <a:cs typeface="Arial" charset="0"/>
              </a:rPr>
              <a:t>2      2006-09-01 00:00:00.000 6   63</a:t>
            </a:r>
          </a:p>
          <a:p>
            <a:pPr lvl="0" fontAlgn="base">
              <a:spcBef>
                <a:spcPct val="0"/>
              </a:spcBef>
              <a:spcAft>
                <a:spcPct val="0"/>
              </a:spcAft>
            </a:pPr>
            <a:r>
              <a:rPr lang="en-US" sz="1400" dirty="0">
                <a:solidFill>
                  <a:srgbClr val="000000"/>
                </a:solidFill>
                <a:latin typeface="Lucida Sans Typewriter" pitchFamily="49" charset="0"/>
                <a:cs typeface="Arial" charset="0"/>
              </a:rPr>
              <a:t>2      2007-08-01 00:00:00.000 18  63</a:t>
            </a:r>
          </a:p>
          <a:p>
            <a:pPr lvl="0" fontAlgn="base">
              <a:spcBef>
                <a:spcPct val="0"/>
              </a:spcBef>
              <a:spcAft>
                <a:spcPct val="0"/>
              </a:spcAft>
            </a:pPr>
            <a:r>
              <a:rPr lang="en-US" sz="1400" dirty="0">
                <a:solidFill>
                  <a:srgbClr val="000000"/>
                </a:solidFill>
                <a:latin typeface="Lucida Sans Typewriter" pitchFamily="49" charset="0"/>
                <a:cs typeface="Arial" charset="0"/>
              </a:rPr>
              <a:t>3      2006-11-01 00:00:00.000 24  359</a:t>
            </a:r>
          </a:p>
          <a:p>
            <a:pPr lvl="0" fontAlgn="base">
              <a:spcBef>
                <a:spcPct val="0"/>
              </a:spcBef>
              <a:spcAft>
                <a:spcPct val="0"/>
              </a:spcAft>
            </a:pPr>
            <a:r>
              <a:rPr lang="en-US" sz="1400" dirty="0">
                <a:solidFill>
                  <a:srgbClr val="000000"/>
                </a:solidFill>
                <a:latin typeface="Lucida Sans Typewriter" pitchFamily="49" charset="0"/>
                <a:cs typeface="Arial" charset="0"/>
              </a:rPr>
              <a:t>3      2007-04-01 00:00:00.000 30  359</a:t>
            </a:r>
          </a:p>
        </p:txBody>
      </p:sp>
    </p:spTree>
    <p:extLst>
      <p:ext uri="{BB962C8B-B14F-4D97-AF65-F5344CB8AC3E}">
        <p14:creationId xmlns:p14="http://schemas.microsoft.com/office/powerpoint/2010/main" val="179859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cfb8461a-6526-4c55-a16d-cd8b20a4942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Ordering and Framing</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Window framing allows you to set start and end boundaries within a window partition</a:t>
            </a:r>
          </a:p>
          <a:p>
            <a:pPr lvl="1"/>
            <a:r>
              <a:rPr lang="en-US" kern="0" dirty="0">
                <a:solidFill>
                  <a:srgbClr val="000000"/>
                </a:solidFill>
              </a:rPr>
              <a:t>UNBOUNDED means go all the way to boundary in direction specified by PRECEDING or FOLLOWING (start or end)</a:t>
            </a:r>
          </a:p>
          <a:p>
            <a:pPr lvl="1"/>
            <a:r>
              <a:rPr lang="en-US" kern="0" dirty="0">
                <a:solidFill>
                  <a:srgbClr val="000000"/>
                </a:solidFill>
              </a:rPr>
              <a:t>CURRENT ROW indicates start or end at current row in partition</a:t>
            </a:r>
          </a:p>
          <a:p>
            <a:pPr lvl="1"/>
            <a:r>
              <a:rPr lang="en-US" kern="0" dirty="0">
                <a:solidFill>
                  <a:srgbClr val="000000"/>
                </a:solidFill>
              </a:rPr>
              <a:t>ROWS BETWEEN allows you to define a range of rows between two points</a:t>
            </a:r>
          </a:p>
          <a:p>
            <a:pPr lvl="0"/>
            <a:r>
              <a:rPr lang="en-US" kern="0" dirty="0">
                <a:solidFill>
                  <a:srgbClr val="000000"/>
                </a:solidFill>
              </a:rPr>
              <a:t>Window ordering provides a context to the frame</a:t>
            </a:r>
          </a:p>
          <a:p>
            <a:pPr lvl="1"/>
            <a:r>
              <a:rPr lang="en-US" kern="0" dirty="0">
                <a:solidFill>
                  <a:srgbClr val="000000"/>
                </a:solidFill>
              </a:rPr>
              <a:t>Sorting by an attribute enables meaningful position of a boundary</a:t>
            </a:r>
          </a:p>
          <a:p>
            <a:pPr lvl="1"/>
            <a:r>
              <a:rPr lang="en-US" kern="0" dirty="0">
                <a:solidFill>
                  <a:srgbClr val="000000"/>
                </a:solidFill>
              </a:rPr>
              <a:t>Without ordering, "start at first row" is not useful because a set has no </a:t>
            </a:r>
            <a:r>
              <a:rPr lang="en-US" kern="0" dirty="0" smtClean="0">
                <a:solidFill>
                  <a:srgbClr val="000000"/>
                </a:solidFill>
              </a:rPr>
              <a:t>order</a:t>
            </a:r>
            <a:endParaRPr lang="en-US" kern="0" dirty="0">
              <a:solidFill>
                <a:srgbClr val="000000"/>
              </a:solidFill>
            </a:endParaRPr>
          </a:p>
        </p:txBody>
      </p:sp>
    </p:spTree>
    <p:extLst>
      <p:ext uri="{BB962C8B-B14F-4D97-AF65-F5344CB8AC3E}">
        <p14:creationId xmlns:p14="http://schemas.microsoft.com/office/powerpoint/2010/main" val="3795202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d6221edc-df20-4dc7-9af9-dfab5aca4c1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Using OVER and Partitioning</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Use OVER, PARTITION BY, and ORDER BY clauses</a:t>
            </a:r>
          </a:p>
          <a:p>
            <a:pPr lvl="0"/>
            <a:endParaRPr lang="en-US" kern="0" dirty="0">
              <a:solidFill>
                <a:srgbClr val="000000"/>
              </a:solidFill>
            </a:endParaRPr>
          </a:p>
        </p:txBody>
      </p:sp>
    </p:spTree>
    <p:extLst>
      <p:ext uri="{BB962C8B-B14F-4D97-AF65-F5344CB8AC3E}">
        <p14:creationId xmlns:p14="http://schemas.microsoft.com/office/powerpoint/2010/main" val="747410340"/>
      </p:ext>
    </p:extLst>
  </p:cSld>
  <p:clrMapOvr>
    <a:masterClrMapping/>
  </p:clrMapOvr>
</p:sld>
</file>

<file path=ppt/theme/theme1.xml><?xml version="1.0" encoding="utf-8"?>
<a:theme xmlns:a="http://schemas.openxmlformats.org/drawingml/2006/main" name="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NG_MOC_Core_ModuleNew</Template>
  <TotalTime>4</TotalTime>
  <Words>2396</Words>
  <Application>Microsoft Office PowerPoint</Application>
  <PresentationFormat>On-screen Show (4:3)</PresentationFormat>
  <Paragraphs>275</Paragraphs>
  <Slides>20</Slides>
  <Notes>20</Notes>
  <HiddenSlides>0</HiddenSlides>
  <MMClips>0</MMClips>
  <ScaleCrop>false</ScaleCrop>
  <HeadingPairs>
    <vt:vector size="6" baseType="variant">
      <vt:variant>
        <vt:lpstr>Fonts Used</vt:lpstr>
      </vt:variant>
      <vt:variant>
        <vt:i4>9</vt:i4>
      </vt:variant>
      <vt:variant>
        <vt:lpstr>Theme</vt:lpstr>
      </vt:variant>
      <vt:variant>
        <vt:i4>20</vt:i4>
      </vt:variant>
      <vt:variant>
        <vt:lpstr>Slide Titles</vt:lpstr>
      </vt:variant>
      <vt:variant>
        <vt:i4>20</vt:i4>
      </vt:variant>
    </vt:vector>
  </HeadingPairs>
  <TitlesOfParts>
    <vt:vector size="49" baseType="lpstr">
      <vt:lpstr>Arial</vt:lpstr>
      <vt:lpstr>Times New Roman</vt:lpstr>
      <vt:lpstr>Verdana</vt:lpstr>
      <vt:lpstr>Wingdings</vt:lpstr>
      <vt:lpstr>Lucida Sans Unicode</vt:lpstr>
      <vt:lpstr>Lucida Sans Typewriter</vt:lpstr>
      <vt:lpstr>Segoe UI Light</vt:lpstr>
      <vt:lpstr>Segoe UI</vt:lpstr>
      <vt:lpstr>Calibri</vt:lpstr>
      <vt:lpstr>NG_MOC_Core_ModuleNew2</vt:lpstr>
      <vt:lpstr>1_NG_MOC_Core_ModuleNew2</vt:lpstr>
      <vt:lpstr>2_NG_MOC_Core_ModuleNew2</vt:lpstr>
      <vt:lpstr>3_NG_MOC_Core_ModuleNew2</vt:lpstr>
      <vt:lpstr>4_NG_MOC_Core_ModuleNew2</vt:lpstr>
      <vt:lpstr>5_NG_MOC_Core_ModuleNew2</vt:lpstr>
      <vt:lpstr>6_NG_MOC_Core_ModuleNew2</vt:lpstr>
      <vt:lpstr>7_NG_MOC_Core_ModuleNew2</vt:lpstr>
      <vt:lpstr>8_NG_MOC_Core_ModuleNew2</vt:lpstr>
      <vt:lpstr>9_NG_MOC_Core_ModuleNew2</vt:lpstr>
      <vt:lpstr>10_NG_MOC_Core_ModuleNew2</vt:lpstr>
      <vt:lpstr>11_NG_MOC_Core_ModuleNew2</vt:lpstr>
      <vt:lpstr>12_NG_MOC_Core_ModuleNew2</vt:lpstr>
      <vt:lpstr>13_NG_MOC_Core_ModuleNew2</vt:lpstr>
      <vt:lpstr>14_NG_MOC_Core_ModuleNew2</vt:lpstr>
      <vt:lpstr>15_NG_MOC_Core_ModuleNew2</vt:lpstr>
      <vt:lpstr>16_NG_MOC_Core_ModuleNew2</vt:lpstr>
      <vt:lpstr>17_NG_MOC_Core_ModuleNew2</vt:lpstr>
      <vt:lpstr>18_NG_MOC_Core_ModuleNew2</vt:lpstr>
      <vt:lpstr>19_NG_MOC_Core_ModuleNew2</vt:lpstr>
      <vt:lpstr>Module 13</vt:lpstr>
      <vt:lpstr>Module Overview</vt:lpstr>
      <vt:lpstr>Lesson 1: Creating Windows with OVER</vt:lpstr>
      <vt:lpstr>SQL Windowing</vt:lpstr>
      <vt:lpstr>Windowing Components</vt:lpstr>
      <vt:lpstr>Using OVER</vt:lpstr>
      <vt:lpstr>Partitioning Windows</vt:lpstr>
      <vt:lpstr>Ordering and Framing</vt:lpstr>
      <vt:lpstr>Demonstration: Using OVER and Partitioning</vt:lpstr>
      <vt:lpstr>Lesson 2: Exploring Window Functions</vt:lpstr>
      <vt:lpstr>Defining Window Functions</vt:lpstr>
      <vt:lpstr>Window Aggregate Functions</vt:lpstr>
      <vt:lpstr>Window Ranking Functions</vt:lpstr>
      <vt:lpstr>Window Distribution Functions</vt:lpstr>
      <vt:lpstr>Window Offset Functions</vt:lpstr>
      <vt:lpstr>Example: LEAD Offset Window Function</vt:lpstr>
      <vt:lpstr>Demonstration: Exploring Windows Functions</vt:lpstr>
      <vt:lpstr>Lab: Using Window Ranking, Offset, and Aggregate Functions</vt:lpstr>
      <vt:lpstr>Lab Scenario</vt:lpstr>
      <vt:lpstr>Module Review and Takeaways</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13</dc:title>
  <dc:creator>Richard Strange</dc:creator>
  <cp:lastModifiedBy>Richard Strange</cp:lastModifiedBy>
  <cp:revision>3</cp:revision>
  <dcterms:created xsi:type="dcterms:W3CDTF">2017-01-26T18:10:17Z</dcterms:created>
  <dcterms:modified xsi:type="dcterms:W3CDTF">2017-01-27T13:35:20Z</dcterms:modified>
</cp:coreProperties>
</file>