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Lst>
  <p:notesMasterIdLst>
    <p:notesMasterId r:id="rId39"/>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Lst>
  <p:sldSz cx="9144000" cy="6858000" type="screen4x3"/>
  <p:notesSz cx="6858000" cy="9144000"/>
  <p:embeddedFontLst>
    <p:embeddedFont>
      <p:font typeface="Segoe UI" panose="020B0502040204020203"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Lucida Sans Unicode" panose="020B0602030504020204" pitchFamily="34" charset="0"/>
      <p:regular r:id="rId48"/>
    </p:embeddedFont>
    <p:embeddedFont>
      <p:font typeface="Segoe UI Light" panose="020B0502040204020203" pitchFamily="34" charset="0"/>
      <p:regular r:id="rId49"/>
      <p:italic r:id="rId50"/>
    </p:embeddedFont>
    <p:embeddedFont>
      <p:font typeface="Verdana" panose="020B060403050404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notesMaster" Target="notesMasters/notes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12.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38699-159D-4F11-88D3-50F6468D3C2D}"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6E877-0175-40F1-9D30-5A15441FF453}" type="slidenum">
              <a:rPr lang="en-GB" smtClean="0"/>
              <a:t>‹#›</a:t>
            </a:fld>
            <a:endParaRPr lang="en-GB" dirty="0"/>
          </a:p>
        </p:txBody>
      </p:sp>
    </p:spTree>
    <p:extLst>
      <p:ext uri="{BB962C8B-B14F-4D97-AF65-F5344CB8AC3E}">
        <p14:creationId xmlns:p14="http://schemas.microsoft.com/office/powerpoint/2010/main" val="290470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0668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T-SQL script: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BEGIN 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INSERT INTO HumanResources.PossibleSkills(SkillName, Category)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VALUES ('Database Administration', 'IT Professional');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END 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DECLARE @prefix AS NVARCHAR(50) = 'There has been an error: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BEGIN CATCH</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PRINT @prefix + ERROR_MESSAGE();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THROW;</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END CATCH;</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code will not compile and execute. What should you do to troubleshoot this code?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Move the line that declares and assigns the @prefix variable.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1840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5414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570161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5703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13726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18794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a TRY/CATCH Block</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6727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Important: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Also, the answer outputs include abbreviated results.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Redirecting Errors with TRY/CATCH</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Using THROW to Pass an Error Message Back to a Client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will practice how to pass an error message using the THROW statement, and how to send custom error messages.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62643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6866E877-0175-40F1-9D30-5A15441FF453}"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10301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error types cannot by caught by structured exception handling?</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Compile/syntax errors, as well as some delayed name resolution errors.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Can TRY/CATCH blocks be nested?</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How can you use THROW outside of a CATCH block?</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With arguments that raise a user-defined error.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8504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4732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writing some error handling in a T-SQL script. If a problem arises, you want to raise an error with a severity of 20. Should you use RAISERROR or THROW for this error handling?</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RAISERROR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7643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99361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54026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25668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90608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6519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Handle Errors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D:\Demofiles\Mod17\Setup.cmd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When the script completes, close the command prompt window.</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D:\Demofiles\Mod17\Demo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--Capture @@ERROR into a variable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--Create a custom error message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 a custom error message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66E877-0175-40F1-9D30-5A15441FF453}"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17: Implementing Error Handling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0848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6728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72130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6496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07865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0415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7141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90448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10471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81691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35737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87258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74338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74850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03026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333933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72951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22689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96976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5696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8330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07816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2598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5832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73671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627783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932425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31031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36037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20209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48862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72544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063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42147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930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6240146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18371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30104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985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032234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58986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40927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0306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6157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09843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61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74671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45201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70807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96261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93402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810446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7416856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74515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12151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76535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2309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20255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0145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2071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46464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17742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10999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55812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21729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614907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86151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104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83759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7882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507858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50950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0601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0497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2900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43242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43067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08488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56473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09702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77075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35665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96787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9185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76154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0948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8659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17520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49071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808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64432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08875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7748749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76848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20254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29334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58828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01177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6925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7316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5874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77895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07412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80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659924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6496209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89460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250830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594829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907017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86761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20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896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008493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3764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931303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14029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654603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265193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617171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15033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79560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45107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952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65653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31828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637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02612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22039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567846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844098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77810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5775058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497021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44184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65421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67454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18372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26999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73940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65675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65686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86861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91226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7143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9051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6177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1029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4746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3422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5276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1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7120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6182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742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2235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2245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2986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9281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252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42985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9793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405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8657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3360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4747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4002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58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8598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5700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8235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9585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7600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91824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3828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0121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64199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0446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2330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863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511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8585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363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63419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988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6462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994210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26935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9732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80669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12653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1878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5019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690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57734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131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7374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25111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4859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4117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019828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2564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82104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7632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937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59191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90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61912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64636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5411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19171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88409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8174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906834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85327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3256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23646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281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3699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08728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1788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70762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667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68605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79367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24389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489441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3753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849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40702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9190461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496082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7412212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51039568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3432343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8978460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325615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016778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0108897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7563545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277581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078450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132556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21668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262955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680137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0079664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7600777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17</a:t>
            </a:r>
            <a:endParaRPr lang="en-GB" dirty="0"/>
          </a:p>
        </p:txBody>
      </p:sp>
      <p:sp>
        <p:nvSpPr>
          <p:cNvPr id="3" name="Subtitle 2"/>
          <p:cNvSpPr>
            <a:spLocks noGrp="1"/>
          </p:cNvSpPr>
          <p:nvPr>
            <p:ph type="subTitle" sz="quarter" idx="1"/>
          </p:nvPr>
        </p:nvSpPr>
        <p:spPr/>
        <p:txBody>
          <a:bodyPr/>
          <a:lstStyle/>
          <a:p>
            <a:r>
              <a:rPr lang="en-GB" dirty="0" smtClean="0"/>
              <a:t>Implementing Error Handling
</a:t>
            </a:r>
            <a:endParaRPr lang="en-GB" dirty="0"/>
          </a:p>
        </p:txBody>
      </p:sp>
    </p:spTree>
    <p:extLst>
      <p:ext uri="{BB962C8B-B14F-4D97-AF65-F5344CB8AC3E}">
        <p14:creationId xmlns:p14="http://schemas.microsoft.com/office/powerpoint/2010/main" val="3013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Implementing Structured Exception Handling</a:t>
            </a:r>
            <a:endParaRPr lang="en-GB" dirty="0"/>
          </a:p>
        </p:txBody>
      </p:sp>
      <p:sp>
        <p:nvSpPr>
          <p:cNvPr id="3" name="Text Placeholder 2"/>
          <p:cNvSpPr>
            <a:spLocks noGrp="1"/>
          </p:cNvSpPr>
          <p:nvPr>
            <p:ph type="body" idx="1"/>
          </p:nvPr>
        </p:nvSpPr>
        <p:spPr/>
        <p:txBody>
          <a:bodyPr/>
          <a:lstStyle/>
          <a:p>
            <a:r>
              <a:rPr lang="en-GB" dirty="0" smtClean="0"/>
              <a:t>TRY/CATCH Block Programming
Error Handling Functions
Catchable vs. Noncatchable Errors
Rethrowing Errors Using THROW
Errors in Managed Code
Demonstration: Using a TRY/CATCH Block</a:t>
            </a:r>
            <a:endParaRPr lang="en-GB" dirty="0"/>
          </a:p>
        </p:txBody>
      </p:sp>
    </p:spTree>
    <p:extLst>
      <p:ext uri="{BB962C8B-B14F-4D97-AF65-F5344CB8AC3E}">
        <p14:creationId xmlns:p14="http://schemas.microsoft.com/office/powerpoint/2010/main" val="3789369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TRY/CATCH Block Programming</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TRY block defined by BEGIN TRY...END TRY statements</a:t>
            </a:r>
          </a:p>
          <a:p>
            <a:pPr lvl="1"/>
            <a:r>
              <a:rPr lang="en-US" kern="0" dirty="0">
                <a:solidFill>
                  <a:srgbClr val="000000"/>
                </a:solidFill>
              </a:rPr>
              <a:t>Place all code that might raise an error between them</a:t>
            </a:r>
          </a:p>
          <a:p>
            <a:pPr lvl="1"/>
            <a:r>
              <a:rPr lang="en-US" kern="0" dirty="0">
                <a:solidFill>
                  <a:srgbClr val="000000"/>
                </a:solidFill>
              </a:rPr>
              <a:t>No code may be placed between END TRY and BEGIN CATCH</a:t>
            </a:r>
          </a:p>
          <a:p>
            <a:pPr lvl="1"/>
            <a:r>
              <a:rPr lang="en-US" kern="0" dirty="0">
                <a:solidFill>
                  <a:srgbClr val="000000"/>
                </a:solidFill>
              </a:rPr>
              <a:t>TRY and CATCH blocks may be nested</a:t>
            </a:r>
          </a:p>
          <a:p>
            <a:pPr lvl="0"/>
            <a:r>
              <a:rPr lang="en-US" kern="0" dirty="0">
                <a:solidFill>
                  <a:srgbClr val="000000"/>
                </a:solidFill>
              </a:rPr>
              <a:t>CATCH block defined by BEGIN CATCH...END CATCH</a:t>
            </a:r>
          </a:p>
          <a:p>
            <a:pPr lvl="1"/>
            <a:r>
              <a:rPr lang="en-US" kern="0" dirty="0">
                <a:solidFill>
                  <a:srgbClr val="000000"/>
                </a:solidFill>
              </a:rPr>
              <a:t>Execution moves to the CATCH block when catchable errors occur within the TRY block</a:t>
            </a:r>
          </a:p>
          <a:p>
            <a:pPr lvl="0"/>
            <a:endParaRPr lang="en-US" kern="0" dirty="0">
              <a:solidFill>
                <a:srgbClr val="000000"/>
              </a:solidFill>
            </a:endParaRPr>
          </a:p>
        </p:txBody>
      </p:sp>
    </p:spTree>
    <p:extLst>
      <p:ext uri="{BB962C8B-B14F-4D97-AF65-F5344CB8AC3E}">
        <p14:creationId xmlns:p14="http://schemas.microsoft.com/office/powerpoint/2010/main" val="371572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Error Handling Functions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CATCH blocks make the error-related information available throughout the duration of the CATCH block</a:t>
            </a:r>
          </a:p>
          <a:p>
            <a:pPr lvl="0"/>
            <a:r>
              <a:rPr lang="en-US" kern="0" dirty="0">
                <a:solidFill>
                  <a:srgbClr val="000000"/>
                </a:solidFill>
              </a:rPr>
              <a:t>@@ERROR is reset when the next statement is run</a:t>
            </a:r>
          </a:p>
          <a:p>
            <a:pPr lvl="0"/>
            <a:endParaRPr lang="en-US" kern="0" dirty="0">
              <a:solidFill>
                <a:srgbClr val="000000"/>
              </a:solidFill>
            </a:endParaRPr>
          </a:p>
        </p:txBody>
      </p:sp>
    </p:spTree>
    <p:extLst>
      <p:ext uri="{BB962C8B-B14F-4D97-AF65-F5344CB8AC3E}">
        <p14:creationId xmlns:p14="http://schemas.microsoft.com/office/powerpoint/2010/main" val="409427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Catchable vs. Noncatchable Errors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TRY/CATCH blocks will only catch errors in the same block</a:t>
            </a:r>
          </a:p>
          <a:p>
            <a:pPr lvl="0"/>
            <a:r>
              <a:rPr lang="en-US" kern="0" dirty="0">
                <a:solidFill>
                  <a:srgbClr val="000000"/>
                </a:solidFill>
              </a:rPr>
              <a:t>Common examples of noncatchable errors are:</a:t>
            </a:r>
            <a:endParaRPr lang="en-GB" kern="0" dirty="0">
              <a:solidFill>
                <a:srgbClr val="000000"/>
              </a:solidFill>
            </a:endParaRPr>
          </a:p>
          <a:p>
            <a:pPr lvl="1"/>
            <a:r>
              <a:rPr lang="en-US" kern="0" dirty="0">
                <a:solidFill>
                  <a:srgbClr val="000000"/>
                </a:solidFill>
              </a:rPr>
              <a:t>Compile errors, such as syntax errors, that prevent a batch from compiling</a:t>
            </a:r>
            <a:endParaRPr lang="en-GB" kern="0" dirty="0">
              <a:solidFill>
                <a:srgbClr val="000000"/>
              </a:solidFill>
            </a:endParaRPr>
          </a:p>
          <a:p>
            <a:pPr lvl="1"/>
            <a:r>
              <a:rPr lang="en-US" kern="0" dirty="0">
                <a:solidFill>
                  <a:srgbClr val="000000"/>
                </a:solidFill>
              </a:rPr>
              <a:t>Statement level recompilation issues that usually relate to deferred name resolution </a:t>
            </a:r>
          </a:p>
          <a:p>
            <a:pPr lvl="0"/>
            <a:endParaRPr lang="en-US" kern="0" dirty="0">
              <a:solidFill>
                <a:srgbClr val="000000"/>
              </a:solidFill>
            </a:endParaRPr>
          </a:p>
        </p:txBody>
      </p:sp>
    </p:spTree>
    <p:extLst>
      <p:ext uri="{BB962C8B-B14F-4D97-AF65-F5344CB8AC3E}">
        <p14:creationId xmlns:p14="http://schemas.microsoft.com/office/powerpoint/2010/main" val="175137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26bf102d-3d19-41d7-9473-d012bf57956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Rethrowing Errors Using THROW</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Use THROW without </a:t>
            </a:r>
            <a:r>
              <a:rPr lang="en-GB" kern="0" dirty="0">
                <a:solidFill>
                  <a:srgbClr val="000000"/>
                </a:solidFill>
              </a:rPr>
              <a:t>parameters to re-raise a caught error</a:t>
            </a:r>
          </a:p>
          <a:p>
            <a:pPr lvl="0"/>
            <a:r>
              <a:rPr lang="en-GB" kern="0" dirty="0">
                <a:solidFill>
                  <a:srgbClr val="000000"/>
                </a:solidFill>
              </a:rPr>
              <a:t>Must be within a CATCH block</a:t>
            </a:r>
          </a:p>
          <a:p>
            <a:pPr lvl="0"/>
            <a:endParaRPr lang="en-US" kern="0" dirty="0">
              <a:solidFill>
                <a:srgbClr val="000000"/>
              </a:solidFill>
            </a:endParaRPr>
          </a:p>
        </p:txBody>
      </p:sp>
      <p:sp>
        <p:nvSpPr>
          <p:cNvPr id="5" name="Rounded Rectangle 4"/>
          <p:cNvSpPr/>
          <p:nvPr/>
        </p:nvSpPr>
        <p:spPr bwMode="auto">
          <a:xfrm>
            <a:off x="1171712" y="2964162"/>
            <a:ext cx="7254240" cy="3138656"/>
          </a:xfrm>
          <a:prstGeom prst="roundRect">
            <a:avLst>
              <a:gd name="adj" fmla="val 0"/>
            </a:avLst>
          </a:prstGeom>
          <a:solidFill>
            <a:srgbClr val="D2D2D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eaLnBrk="0" fontAlgn="base" hangingPunct="0">
              <a:spcBef>
                <a:spcPct val="0"/>
              </a:spcBef>
              <a:spcAft>
                <a:spcPct val="0"/>
              </a:spcAft>
            </a:pPr>
            <a:r>
              <a:rPr lang="en-GB" sz="2400" dirty="0">
                <a:solidFill>
                  <a:srgbClr val="000000"/>
                </a:solidFill>
                <a:latin typeface="Lucida Sans Unicode" panose="020B0602030504020204" pitchFamily="34" charset="0"/>
                <a:cs typeface="Lucida Sans Unicode" panose="020B0602030504020204" pitchFamily="34" charset="0"/>
              </a:rPr>
              <a:t>BEGIN TRY</a:t>
            </a:r>
          </a:p>
          <a:p>
            <a:pPr lvl="0" eaLnBrk="0" fontAlgn="base" hangingPunct="0">
              <a:spcBef>
                <a:spcPct val="0"/>
              </a:spcBef>
              <a:spcAft>
                <a:spcPct val="0"/>
              </a:spcAft>
            </a:pPr>
            <a:r>
              <a:rPr lang="en-GB" sz="2400" dirty="0">
                <a:solidFill>
                  <a:srgbClr val="000000"/>
                </a:solidFill>
                <a:latin typeface="Lucida Sans Unicode" panose="020B0602030504020204" pitchFamily="34" charset="0"/>
                <a:cs typeface="Lucida Sans Unicode" panose="020B0602030504020204" pitchFamily="34" charset="0"/>
              </a:rPr>
              <a:t>	-- code to be executed</a:t>
            </a:r>
          </a:p>
          <a:p>
            <a:pPr lvl="0" eaLnBrk="0" fontAlgn="base" hangingPunct="0">
              <a:spcBef>
                <a:spcPct val="0"/>
              </a:spcBef>
              <a:spcAft>
                <a:spcPct val="0"/>
              </a:spcAft>
            </a:pPr>
            <a:r>
              <a:rPr lang="en-GB" sz="2400" dirty="0">
                <a:solidFill>
                  <a:srgbClr val="000000"/>
                </a:solidFill>
                <a:latin typeface="Lucida Sans Unicode" panose="020B0602030504020204" pitchFamily="34" charset="0"/>
                <a:cs typeface="Lucida Sans Unicode" panose="020B0602030504020204" pitchFamily="34" charset="0"/>
              </a:rPr>
              <a:t>END TRY</a:t>
            </a:r>
          </a:p>
          <a:p>
            <a:pPr lvl="0" eaLnBrk="0" fontAlgn="base" hangingPunct="0">
              <a:spcBef>
                <a:spcPct val="0"/>
              </a:spcBef>
              <a:spcAft>
                <a:spcPct val="0"/>
              </a:spcAft>
            </a:pPr>
            <a:r>
              <a:rPr lang="en-GB" sz="2400" dirty="0">
                <a:solidFill>
                  <a:srgbClr val="000000"/>
                </a:solidFill>
                <a:latin typeface="Lucida Sans Unicode" panose="020B0602030504020204" pitchFamily="34" charset="0"/>
                <a:cs typeface="Lucida Sans Unicode" panose="020B0602030504020204" pitchFamily="34" charset="0"/>
              </a:rPr>
              <a:t>BEGIN CATCH</a:t>
            </a:r>
          </a:p>
          <a:p>
            <a:pPr lvl="0" eaLnBrk="0" fontAlgn="base" hangingPunct="0">
              <a:spcBef>
                <a:spcPct val="0"/>
              </a:spcBef>
              <a:spcAft>
                <a:spcPct val="0"/>
              </a:spcAft>
            </a:pPr>
            <a:r>
              <a:rPr lang="en-GB" sz="2400" dirty="0">
                <a:solidFill>
                  <a:srgbClr val="000000"/>
                </a:solidFill>
                <a:latin typeface="Lucida Sans Unicode" panose="020B0602030504020204" pitchFamily="34" charset="0"/>
                <a:cs typeface="Lucida Sans Unicode" panose="020B0602030504020204" pitchFamily="34" charset="0"/>
              </a:rPr>
              <a:t>	PRINT ERROR_MESSAGE();</a:t>
            </a:r>
          </a:p>
          <a:p>
            <a:pPr lvl="0" eaLnBrk="0" fontAlgn="base" hangingPunct="0">
              <a:spcBef>
                <a:spcPct val="0"/>
              </a:spcBef>
              <a:spcAft>
                <a:spcPct val="0"/>
              </a:spcAft>
            </a:pPr>
            <a:r>
              <a:rPr lang="en-GB" sz="2400" dirty="0">
                <a:solidFill>
                  <a:srgbClr val="000000"/>
                </a:solidFill>
                <a:latin typeface="Lucida Sans Unicode" panose="020B0602030504020204" pitchFamily="34" charset="0"/>
                <a:cs typeface="Lucida Sans Unicode" panose="020B0602030504020204" pitchFamily="34" charset="0"/>
              </a:rPr>
              <a:t>	THROW;</a:t>
            </a:r>
          </a:p>
          <a:p>
            <a:pPr lvl="0" eaLnBrk="0" fontAlgn="base" hangingPunct="0">
              <a:spcBef>
                <a:spcPct val="0"/>
              </a:spcBef>
              <a:spcAft>
                <a:spcPct val="0"/>
              </a:spcAft>
            </a:pPr>
            <a:r>
              <a:rPr lang="en-GB" sz="2400" dirty="0">
                <a:solidFill>
                  <a:srgbClr val="000000"/>
                </a:solidFill>
                <a:latin typeface="Lucida Sans Unicode" panose="020B0602030504020204" pitchFamily="34" charset="0"/>
                <a:cs typeface="Lucida Sans Unicode" panose="020B0602030504020204" pitchFamily="34" charset="0"/>
              </a:rPr>
              <a:t>END CATCH;</a:t>
            </a:r>
          </a:p>
        </p:txBody>
      </p:sp>
    </p:spTree>
    <p:extLst>
      <p:ext uri="{BB962C8B-B14F-4D97-AF65-F5344CB8AC3E}">
        <p14:creationId xmlns:p14="http://schemas.microsoft.com/office/powerpoint/2010/main" val="2678997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9c814c5b-f599-45c1-a24a-6116293b1e2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Errors in Managed Code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Errors should be handled by managed code</a:t>
            </a:r>
          </a:p>
          <a:p>
            <a:pPr lvl="0"/>
            <a:r>
              <a:rPr lang="en-US" kern="0" dirty="0">
                <a:solidFill>
                  <a:srgbClr val="000000"/>
                </a:solidFill>
              </a:rPr>
              <a:t>Unhandled errors will return error number 6522 to the calling T-SQL code</a:t>
            </a:r>
          </a:p>
          <a:p>
            <a:pPr lvl="0"/>
            <a:endParaRPr lang="en-US" kern="0" dirty="0">
              <a:solidFill>
                <a:srgbClr val="000000"/>
              </a:solidFill>
            </a:endParaRPr>
          </a:p>
        </p:txBody>
      </p:sp>
    </p:spTree>
    <p:extLst>
      <p:ext uri="{BB962C8B-B14F-4D97-AF65-F5344CB8AC3E}">
        <p14:creationId xmlns:p14="http://schemas.microsoft.com/office/powerpoint/2010/main" val="133872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a2778679-65fa-4d59-a9da-861d06a4a9e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a TRY/CATCH Block</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a TRY/CATCH block</a:t>
            </a:r>
          </a:p>
          <a:p>
            <a:pPr lvl="0"/>
            <a:endParaRPr lang="en-US" kern="0" dirty="0">
              <a:solidFill>
                <a:srgbClr val="000000"/>
              </a:solidFill>
            </a:endParaRPr>
          </a:p>
        </p:txBody>
      </p:sp>
    </p:spTree>
    <p:extLst>
      <p:ext uri="{BB962C8B-B14F-4D97-AF65-F5344CB8AC3E}">
        <p14:creationId xmlns:p14="http://schemas.microsoft.com/office/powerpoint/2010/main" val="44205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Implementing Error Handling</a:t>
            </a:r>
            <a:endParaRPr lang="en-GB" dirty="0"/>
          </a:p>
        </p:txBody>
      </p:sp>
      <p:sp>
        <p:nvSpPr>
          <p:cNvPr id="3" name="Text Placeholder 2"/>
          <p:cNvSpPr>
            <a:spLocks noGrp="1"/>
          </p:cNvSpPr>
          <p:nvPr>
            <p:ph type="body" idx="1"/>
          </p:nvPr>
        </p:nvSpPr>
        <p:spPr/>
        <p:txBody>
          <a:bodyPr/>
          <a:lstStyle/>
          <a:p>
            <a:r>
              <a:rPr lang="en-GB" dirty="0" smtClean="0"/>
              <a:t>Exercise 1: Redirecting Errors with TRY/CATCH
Exercise 2: Using THROW to Pass an Error Message Back to a Client</a:t>
            </a:r>
            <a:endParaRPr lang="en-GB" dirty="0"/>
          </a:p>
        </p:txBody>
      </p:sp>
      <p:sp>
        <p:nvSpPr>
          <p:cNvPr id="4" name="TextBox 3"/>
          <p:cNvSpPr txBox="1"/>
          <p:nvPr/>
        </p:nvSpPr>
        <p:spPr>
          <a:xfrm>
            <a:off x="458788" y="3745141"/>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160009"/>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solidFill>
                <a:srgbClr val="000000"/>
              </a:solidFill>
              <a:latin typeface="Segoe UI" panose="020B0502040204020203" pitchFamily="34" charset="0"/>
            </a:endParaRP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30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869042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4"/>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junior database developer for Adventure Works, you will be creating stored procedures using corporate databases stored in SQL Server 2012. To create more robust procedures, you will be implementing error handling in your code.</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274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426344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Implementing T-SQL Error Handling
Implementing Structured Exception Handling</a:t>
            </a:r>
            <a:endParaRPr lang="en-GB" dirty="0"/>
          </a:p>
        </p:txBody>
      </p:sp>
    </p:spTree>
    <p:extLst>
      <p:ext uri="{BB962C8B-B14F-4D97-AF65-F5344CB8AC3E}">
        <p14:creationId xmlns:p14="http://schemas.microsoft.com/office/powerpoint/2010/main" val="98524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Lesson 1: Implementing T-SQL Error Handling</a:t>
            </a:r>
            <a:endParaRPr lang="en-GB" dirty="0"/>
          </a:p>
        </p:txBody>
      </p:sp>
      <p:sp>
        <p:nvSpPr>
          <p:cNvPr id="3" name="Text Placeholder 2"/>
          <p:cNvSpPr>
            <a:spLocks noGrp="1"/>
          </p:cNvSpPr>
          <p:nvPr>
            <p:ph type="body" idx="1"/>
          </p:nvPr>
        </p:nvSpPr>
        <p:spPr/>
        <p:txBody>
          <a:bodyPr/>
          <a:lstStyle/>
          <a:p>
            <a:r>
              <a:rPr lang="en-GB" dirty="0" smtClean="0"/>
              <a:t>Errors and Error Messages
Raising Errors Using RAISERROR
Raising Errors Using THROW
Using @@Error
Creating Alerts When Errors Occur
Demonstration: Handling Errors Using T-SQL</a:t>
            </a:r>
            <a:endParaRPr lang="en-GB" dirty="0"/>
          </a:p>
        </p:txBody>
      </p:sp>
    </p:spTree>
    <p:extLst>
      <p:ext uri="{BB962C8B-B14F-4D97-AF65-F5344CB8AC3E}">
        <p14:creationId xmlns:p14="http://schemas.microsoft.com/office/powerpoint/2010/main" val="252334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Errors and Error Messages</a:t>
            </a:r>
            <a:endParaRPr lang="en-GB" dirty="0"/>
          </a:p>
        </p:txBody>
      </p:sp>
      <p:sp>
        <p:nvSpPr>
          <p:cNvPr id="5" name="Content Placeholder 2"/>
          <p:cNvSpPr txBox="1">
            <a:spLocks/>
          </p:cNvSpPr>
          <p:nvPr/>
        </p:nvSpPr>
        <p:spPr bwMode="auto">
          <a:xfrm>
            <a:off x="351021" y="4712634"/>
            <a:ext cx="8119156" cy="18839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b="0" kern="0" dirty="0"/>
              <a:t>System error </a:t>
            </a:r>
            <a:r>
              <a:rPr lang="en-US" b="0" kern="0" dirty="0" smtClean="0"/>
              <a:t>messages </a:t>
            </a:r>
            <a:r>
              <a:rPr lang="en-US" b="0" kern="0" dirty="0"/>
              <a:t>are in </a:t>
            </a:r>
            <a:r>
              <a:rPr lang="en-US" b="1" kern="0" dirty="0"/>
              <a:t>sys.messages</a:t>
            </a:r>
          </a:p>
          <a:p>
            <a:r>
              <a:rPr lang="en-US" b="0" kern="0" dirty="0"/>
              <a:t>Add custom application errors using </a:t>
            </a:r>
            <a:r>
              <a:rPr lang="en-US" b="1" kern="0" dirty="0"/>
              <a:t>sp_add_message</a:t>
            </a:r>
          </a:p>
        </p:txBody>
      </p:sp>
      <p:graphicFrame>
        <p:nvGraphicFramePr>
          <p:cNvPr id="6" name="Content Placeholder 3"/>
          <p:cNvGraphicFramePr>
            <a:graphicFrameLocks/>
          </p:cNvGraphicFramePr>
          <p:nvPr>
            <p:extLst>
              <p:ext uri="{D42A27DB-BD31-4B8C-83A1-F6EECF244321}">
                <p14:modId xmlns:p14="http://schemas.microsoft.com/office/powerpoint/2010/main" val="725242627"/>
              </p:ext>
            </p:extLst>
          </p:nvPr>
        </p:nvGraphicFramePr>
        <p:xfrm>
          <a:off x="351021" y="1083558"/>
          <a:ext cx="8466602" cy="3383280"/>
        </p:xfrm>
        <a:graphic>
          <a:graphicData uri="http://schemas.openxmlformats.org/drawingml/2006/table">
            <a:tbl>
              <a:tblPr firstRow="1" bandRow="1">
                <a:effectLst/>
                <a:tableStyleId>{3C2FFA5D-87B4-456A-9821-1D502468CF0F}</a:tableStyleId>
              </a:tblPr>
              <a:tblGrid>
                <a:gridCol w="1779199">
                  <a:extLst>
                    <a:ext uri="{9D8B030D-6E8A-4147-A177-3AD203B41FA5}">
                      <a16:colId xmlns:a16="http://schemas.microsoft.com/office/drawing/2014/main" xmlns="" val="20000"/>
                    </a:ext>
                  </a:extLst>
                </a:gridCol>
                <a:gridCol w="6687403">
                  <a:extLst>
                    <a:ext uri="{9D8B030D-6E8A-4147-A177-3AD203B41FA5}">
                      <a16:colId xmlns:a16="http://schemas.microsoft.com/office/drawing/2014/main" xmlns="" val="20001"/>
                    </a:ext>
                  </a:extLst>
                </a:gridCol>
              </a:tblGrid>
              <a:tr h="37084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2000" b="0" dirty="0">
                          <a:latin typeface="Segoe UI Light" panose="020B0502040204020203" pitchFamily="34" charset="0"/>
                          <a:cs typeface="Segoe UI Light" panose="020B0502040204020203" pitchFamily="34" charset="0"/>
                        </a:rPr>
                        <a:t>Elements of Database Engine Errors</a:t>
                      </a:r>
                    </a:p>
                  </a:txBody>
                  <a:tcPr marL="123992" marR="123992">
                    <a:lnL w="12700" cap="flat" cmpd="sng" algn="ctr">
                      <a:solidFill>
                        <a:srgbClr val="569AD2"/>
                      </a:solidFill>
                      <a:prstDash val="solid"/>
                      <a:round/>
                      <a:headEnd type="none" w="med" len="med"/>
                      <a:tailEnd type="none" w="med" len="med"/>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solidFill>
                      <a:srgbClr val="569AD2"/>
                    </a:solidFill>
                  </a:tcPr>
                </a:tc>
                <a:tc hMerge="1">
                  <a:txBody>
                    <a:bodyPr/>
                    <a:lstStyle/>
                    <a:p>
                      <a:endParaRPr lang="en-GB" dirty="0"/>
                    </a:p>
                  </a:txBody>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Error number</a:t>
                      </a:r>
                      <a:endParaRPr lang="en-GB" sz="2000" b="1" dirty="0">
                        <a:latin typeface="Segoe UI Light" panose="020B0502040204020203" pitchFamily="34" charset="0"/>
                        <a:cs typeface="Segoe UI Light" panose="020B0502040204020203" pitchFamily="34" charset="0"/>
                      </a:endParaRPr>
                    </a:p>
                  </a:txBody>
                  <a:tcPr marL="123992" marR="123992">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Unique number identifying the specific error</a:t>
                      </a:r>
                    </a:p>
                  </a:txBody>
                  <a:tcPr marL="123992" marR="123992">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Error message</a:t>
                      </a:r>
                      <a:endParaRPr lang="en-GB" sz="2000" b="1" dirty="0">
                        <a:latin typeface="Segoe UI Light" panose="020B0502040204020203" pitchFamily="34" charset="0"/>
                        <a:cs typeface="Segoe UI Light" panose="020B0502040204020203" pitchFamily="34" charset="0"/>
                      </a:endParaRPr>
                    </a:p>
                  </a:txBody>
                  <a:tcPr marL="123992" marR="123992">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Text describing the error</a:t>
                      </a:r>
                    </a:p>
                  </a:txBody>
                  <a:tcPr marL="123992" marR="123992">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Severity</a:t>
                      </a:r>
                      <a:endParaRPr lang="en-GB" sz="2000" b="1" dirty="0">
                        <a:latin typeface="Segoe UI Light" panose="020B0502040204020203" pitchFamily="34" charset="0"/>
                        <a:cs typeface="Segoe UI Light" panose="020B0502040204020203" pitchFamily="34" charset="0"/>
                      </a:endParaRPr>
                    </a:p>
                  </a:txBody>
                  <a:tcPr marL="123992" marR="123992">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Numeric indication of seriousness from </a:t>
                      </a:r>
                      <a:r>
                        <a:rPr lang="en-GB" sz="2000" dirty="0" smtClean="0">
                          <a:latin typeface="Segoe UI Light" panose="020B0502040204020203" pitchFamily="34" charset="0"/>
                          <a:cs typeface="Segoe UI Light" panose="020B0502040204020203" pitchFamily="34" charset="0"/>
                        </a:rPr>
                        <a:t>1</a:t>
                      </a:r>
                      <a:r>
                        <a:rPr lang="en-GB" sz="2000" baseline="0" dirty="0" smtClean="0">
                          <a:latin typeface="Segoe UI Light" panose="020B0502040204020203" pitchFamily="34" charset="0"/>
                          <a:cs typeface="Segoe UI Light" panose="020B0502040204020203" pitchFamily="34" charset="0"/>
                        </a:rPr>
                        <a:t> to </a:t>
                      </a:r>
                      <a:r>
                        <a:rPr lang="en-GB" sz="2000" dirty="0" smtClean="0">
                          <a:latin typeface="Segoe UI Light" panose="020B0502040204020203" pitchFamily="34" charset="0"/>
                          <a:cs typeface="Segoe UI Light" panose="020B0502040204020203" pitchFamily="34" charset="0"/>
                        </a:rPr>
                        <a:t>25</a:t>
                      </a:r>
                      <a:endParaRPr lang="en-GB" sz="2000" dirty="0">
                        <a:latin typeface="Segoe UI Light" panose="020B0502040204020203" pitchFamily="34" charset="0"/>
                        <a:cs typeface="Segoe UI Light" panose="020B0502040204020203" pitchFamily="34" charset="0"/>
                      </a:endParaRPr>
                    </a:p>
                  </a:txBody>
                  <a:tcPr marL="123992" marR="123992">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State</a:t>
                      </a:r>
                      <a:endParaRPr lang="en-GB" sz="2000" b="1" dirty="0">
                        <a:latin typeface="Segoe UI Light" panose="020B0502040204020203" pitchFamily="34" charset="0"/>
                        <a:cs typeface="Segoe UI Light" panose="020B0502040204020203" pitchFamily="34" charset="0"/>
                      </a:endParaRPr>
                    </a:p>
                  </a:txBody>
                  <a:tcPr marL="123992" marR="123992">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Internal state code for the database engine</a:t>
                      </a:r>
                      <a:r>
                        <a:rPr lang="en-GB" sz="2000" baseline="0" dirty="0">
                          <a:latin typeface="Segoe UI Light" panose="020B0502040204020203" pitchFamily="34" charset="0"/>
                          <a:cs typeface="Segoe UI Light" panose="020B0502040204020203" pitchFamily="34" charset="0"/>
                        </a:rPr>
                        <a:t> condition</a:t>
                      </a:r>
                      <a:endParaRPr lang="en-GB" sz="2000" dirty="0">
                        <a:latin typeface="Segoe UI Light" panose="020B0502040204020203" pitchFamily="34" charset="0"/>
                        <a:cs typeface="Segoe UI Light" panose="020B0502040204020203" pitchFamily="34" charset="0"/>
                      </a:endParaRPr>
                    </a:p>
                  </a:txBody>
                  <a:tcPr marL="123992" marR="123992">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Procedure</a:t>
                      </a:r>
                      <a:endParaRPr lang="en-GB" sz="2000" b="1" dirty="0">
                        <a:latin typeface="Segoe UI Light" panose="020B0502040204020203" pitchFamily="34" charset="0"/>
                        <a:cs typeface="Segoe UI Light" panose="020B0502040204020203" pitchFamily="34" charset="0"/>
                      </a:endParaRPr>
                    </a:p>
                  </a:txBody>
                  <a:tcPr marL="123992" marR="123992">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The name of the stored procedure or trigger in</a:t>
                      </a:r>
                      <a:r>
                        <a:rPr lang="en-GB" sz="2000" baseline="0" dirty="0">
                          <a:latin typeface="Segoe UI Light" panose="020B0502040204020203" pitchFamily="34" charset="0"/>
                          <a:cs typeface="Segoe UI Light" panose="020B0502040204020203" pitchFamily="34" charset="0"/>
                        </a:rPr>
                        <a:t> which the error occurred</a:t>
                      </a:r>
                      <a:endParaRPr lang="en-GB" sz="2000" dirty="0">
                        <a:latin typeface="Segoe UI Light" panose="020B0502040204020203" pitchFamily="34" charset="0"/>
                        <a:cs typeface="Segoe UI Light" panose="020B0502040204020203" pitchFamily="34" charset="0"/>
                      </a:endParaRPr>
                    </a:p>
                  </a:txBody>
                  <a:tcPr marL="123992" marR="123992">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Line number</a:t>
                      </a:r>
                      <a:endParaRPr lang="en-GB" sz="2000" b="1" dirty="0">
                        <a:latin typeface="Segoe UI Light" panose="020B0502040204020203" pitchFamily="34" charset="0"/>
                        <a:cs typeface="Segoe UI Light" panose="020B0502040204020203" pitchFamily="34" charset="0"/>
                      </a:endParaRPr>
                    </a:p>
                  </a:txBody>
                  <a:tcPr marL="123992" marR="123992">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latin typeface="Segoe UI Light" panose="020B0502040204020203" pitchFamily="34" charset="0"/>
                          <a:cs typeface="Segoe UI Light" panose="020B0502040204020203" pitchFamily="34" charset="0"/>
                        </a:rPr>
                        <a:t>Which statement in the batch</a:t>
                      </a:r>
                      <a:r>
                        <a:rPr lang="en-GB" sz="2000" baseline="0" dirty="0">
                          <a:latin typeface="Segoe UI Light" panose="020B0502040204020203" pitchFamily="34" charset="0"/>
                          <a:cs typeface="Segoe UI Light" panose="020B0502040204020203" pitchFamily="34" charset="0"/>
                        </a:rPr>
                        <a:t> or</a:t>
                      </a:r>
                      <a:r>
                        <a:rPr lang="en-GB" sz="2000" dirty="0">
                          <a:latin typeface="Segoe UI Light" panose="020B0502040204020203" pitchFamily="34" charset="0"/>
                          <a:cs typeface="Segoe UI Light" panose="020B0502040204020203" pitchFamily="34" charset="0"/>
                        </a:rPr>
                        <a:t> procedure generated</a:t>
                      </a:r>
                      <a:r>
                        <a:rPr lang="en-GB" sz="2000" baseline="0" dirty="0">
                          <a:latin typeface="Segoe UI Light" panose="020B0502040204020203" pitchFamily="34" charset="0"/>
                          <a:cs typeface="Segoe UI Light" panose="020B0502040204020203" pitchFamily="34" charset="0"/>
                        </a:rPr>
                        <a:t> the error</a:t>
                      </a:r>
                      <a:endParaRPr lang="en-GB" sz="2000" dirty="0">
                        <a:latin typeface="Segoe UI Light" panose="020B0502040204020203" pitchFamily="34" charset="0"/>
                        <a:cs typeface="Segoe UI Light" panose="020B0502040204020203" pitchFamily="34" charset="0"/>
                      </a:endParaRPr>
                    </a:p>
                  </a:txBody>
                  <a:tcPr marL="123992" marR="123992">
                    <a:lnL w="12700" cap="flat" cmpd="sng" algn="ctr">
                      <a:solidFill>
                        <a:srgbClr val="569AD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90553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Raising Errors Using RAISERROR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RAISERROR is used to:</a:t>
            </a:r>
            <a:endParaRPr lang="en-GB" kern="0" dirty="0">
              <a:solidFill>
                <a:srgbClr val="000000"/>
              </a:solidFill>
            </a:endParaRPr>
          </a:p>
          <a:p>
            <a:pPr lvl="0"/>
            <a:r>
              <a:rPr lang="en-US" kern="0" dirty="0">
                <a:solidFill>
                  <a:srgbClr val="000000"/>
                </a:solidFill>
              </a:rPr>
              <a:t>Help troubleshoot T-SQL code</a:t>
            </a:r>
            <a:endParaRPr lang="en-GB" kern="0" dirty="0">
              <a:solidFill>
                <a:srgbClr val="000000"/>
              </a:solidFill>
            </a:endParaRPr>
          </a:p>
          <a:p>
            <a:pPr lvl="0"/>
            <a:r>
              <a:rPr lang="en-US" kern="0" dirty="0">
                <a:solidFill>
                  <a:srgbClr val="000000"/>
                </a:solidFill>
              </a:rPr>
              <a:t>Check the values of data</a:t>
            </a:r>
            <a:endParaRPr lang="en-GB" kern="0" dirty="0">
              <a:solidFill>
                <a:srgbClr val="000000"/>
              </a:solidFill>
            </a:endParaRPr>
          </a:p>
          <a:p>
            <a:pPr lvl="0"/>
            <a:r>
              <a:rPr lang="en-US" kern="0" dirty="0">
                <a:solidFill>
                  <a:srgbClr val="000000"/>
                </a:solidFill>
              </a:rPr>
              <a:t>Return messages that contain variable text</a:t>
            </a:r>
            <a:endParaRPr lang="en-GB" kern="0" dirty="0">
              <a:solidFill>
                <a:srgbClr val="000000"/>
              </a:solidFill>
            </a:endParaRPr>
          </a:p>
          <a:p>
            <a:pPr lvl="0"/>
            <a:endParaRPr lang="en-US" kern="0" dirty="0">
              <a:solidFill>
                <a:srgbClr val="000000"/>
              </a:solidFill>
            </a:endParaRPr>
          </a:p>
        </p:txBody>
      </p:sp>
      <p:sp>
        <p:nvSpPr>
          <p:cNvPr id="5" name="Rounded Rectangle 4"/>
          <p:cNvSpPr/>
          <p:nvPr/>
        </p:nvSpPr>
        <p:spPr bwMode="auto">
          <a:xfrm>
            <a:off x="899160" y="3169919"/>
            <a:ext cx="7254240" cy="1944665"/>
          </a:xfrm>
          <a:prstGeom prst="roundRect">
            <a:avLst>
              <a:gd name="adj" fmla="val 0"/>
            </a:avLst>
          </a:prstGeom>
          <a:solidFill>
            <a:srgbClr val="D2D2D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eaLnBrk="0" fontAlgn="base" hangingPunct="0">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RAISERROR (N'%s %d', -- Message text.</a:t>
            </a:r>
          </a:p>
          <a:p>
            <a:pPr lvl="0" eaLnBrk="0" fontAlgn="base" hangingPunct="0">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	10, -- Severity,</a:t>
            </a:r>
          </a:p>
          <a:p>
            <a:pPr lvl="0" eaLnBrk="0" fontAlgn="base" hangingPunct="0">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	1, -- State,</a:t>
            </a:r>
          </a:p>
          <a:p>
            <a:pPr lvl="0" eaLnBrk="0" fontAlgn="base" hangingPunct="0">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           N‘Custom error message number ',</a:t>
            </a:r>
          </a:p>
          <a:p>
            <a:pPr lvl="0" eaLnBrk="0" fontAlgn="base" hangingPunct="0">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           2); </a:t>
            </a:r>
          </a:p>
        </p:txBody>
      </p:sp>
      <p:sp>
        <p:nvSpPr>
          <p:cNvPr id="6" name="Rounded Rectangle 5"/>
          <p:cNvSpPr/>
          <p:nvPr/>
        </p:nvSpPr>
        <p:spPr bwMode="auto">
          <a:xfrm>
            <a:off x="876300" y="5430202"/>
            <a:ext cx="7299960" cy="1062038"/>
          </a:xfrm>
          <a:prstGeom prst="roundRect">
            <a:avLst>
              <a:gd name="adj" fmla="val 0"/>
            </a:avLst>
          </a:prstGeom>
          <a:solidFill>
            <a:srgbClr val="D2D2D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eaLnBrk="0" fontAlgn="base" hangingPunct="0">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Returns:</a:t>
            </a:r>
          </a:p>
          <a:p>
            <a:pPr lvl="0" eaLnBrk="0" fontAlgn="base" hangingPunct="0">
              <a:spcBef>
                <a:spcPct val="0"/>
              </a:spcBef>
              <a:spcAft>
                <a:spcPct val="0"/>
              </a:spcAft>
            </a:pPr>
            <a:r>
              <a:rPr lang="en-GB" sz="2000" dirty="0">
                <a:solidFill>
                  <a:srgbClr val="000000"/>
                </a:solidFill>
                <a:latin typeface="Lucida Sans Unicode" panose="020B0602030504020204" pitchFamily="34" charset="0"/>
                <a:cs typeface="Lucida Sans Unicode" panose="020B0602030504020204" pitchFamily="34" charset="0"/>
              </a:rPr>
              <a:t>Custom error message number 2</a:t>
            </a:r>
          </a:p>
        </p:txBody>
      </p:sp>
    </p:spTree>
    <p:extLst>
      <p:ext uri="{BB962C8B-B14F-4D97-AF65-F5344CB8AC3E}">
        <p14:creationId xmlns:p14="http://schemas.microsoft.com/office/powerpoint/2010/main" val="394951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Raising Errors Using THROW</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SQL Server provides the THROW statement</a:t>
            </a:r>
          </a:p>
          <a:p>
            <a:pPr lvl="1"/>
            <a:r>
              <a:rPr lang="en-US" kern="0" dirty="0">
                <a:solidFill>
                  <a:srgbClr val="000000"/>
                </a:solidFill>
              </a:rPr>
              <a:t>Successor to the RAISERROR statement</a:t>
            </a:r>
          </a:p>
          <a:p>
            <a:pPr lvl="1"/>
            <a:r>
              <a:rPr lang="en-US" kern="0" dirty="0">
                <a:solidFill>
                  <a:srgbClr val="000000"/>
                </a:solidFill>
              </a:rPr>
              <a:t>Does not require defining errors in the sys.messages table</a:t>
            </a:r>
          </a:p>
          <a:p>
            <a:pPr lvl="0"/>
            <a:endParaRPr lang="en-US" kern="0" dirty="0">
              <a:solidFill>
                <a:srgbClr val="000000"/>
              </a:solidFill>
            </a:endParaRPr>
          </a:p>
        </p:txBody>
      </p:sp>
      <p:sp>
        <p:nvSpPr>
          <p:cNvPr id="5" name="Rounded Rectangle 4"/>
          <p:cNvSpPr/>
          <p:nvPr/>
        </p:nvSpPr>
        <p:spPr bwMode="auto">
          <a:xfrm>
            <a:off x="891246" y="3875314"/>
            <a:ext cx="7254240" cy="1600200"/>
          </a:xfrm>
          <a:prstGeom prst="roundRect">
            <a:avLst>
              <a:gd name="adj" fmla="val 0"/>
            </a:avLst>
          </a:prstGeom>
          <a:solidFill>
            <a:srgbClr val="D2D2D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eaLnBrk="0" fontAlgn="base" hangingPunct="0">
              <a:spcBef>
                <a:spcPct val="0"/>
              </a:spcBef>
              <a:spcAft>
                <a:spcPct val="0"/>
              </a:spcAft>
            </a:pPr>
            <a:r>
              <a:rPr lang="en-GB" sz="2400" dirty="0">
                <a:solidFill>
                  <a:srgbClr val="000000"/>
                </a:solidFill>
                <a:latin typeface="Lucida Sans Unicode" panose="020B0602030504020204" pitchFamily="34" charset="0"/>
                <a:cs typeface="Lucida Sans Unicode" panose="020B0602030504020204" pitchFamily="34" charset="0"/>
              </a:rPr>
              <a:t>THROW 50001, 'An Error Occurred', 0; </a:t>
            </a:r>
          </a:p>
        </p:txBody>
      </p:sp>
    </p:spTree>
    <p:extLst>
      <p:ext uri="{BB962C8B-B14F-4D97-AF65-F5344CB8AC3E}">
        <p14:creationId xmlns:p14="http://schemas.microsoft.com/office/powerpoint/2010/main" val="35182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f5f6fb13-df85-4549-97be-336e60bf297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@@Error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@@ERROR returns last error code</a:t>
            </a:r>
          </a:p>
          <a:p>
            <a:pPr lvl="0"/>
            <a:r>
              <a:rPr lang="en-US" kern="0" dirty="0">
                <a:solidFill>
                  <a:srgbClr val="000000"/>
                </a:solidFill>
              </a:rPr>
              <a:t>Can be captured and stored in a variable</a:t>
            </a:r>
          </a:p>
          <a:p>
            <a:pPr lvl="0"/>
            <a:endParaRPr lang="en-US" kern="0" dirty="0">
              <a:solidFill>
                <a:srgbClr val="000000"/>
              </a:solidFill>
            </a:endParaRPr>
          </a:p>
        </p:txBody>
      </p:sp>
    </p:spTree>
    <p:extLst>
      <p:ext uri="{BB962C8B-B14F-4D97-AF65-F5344CB8AC3E}">
        <p14:creationId xmlns:p14="http://schemas.microsoft.com/office/powerpoint/2010/main" val="22782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8c515ef2-2140-4703-b8fe-2c991134aa5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Alerts When Errors Occur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Alerts can be fired by messages that are stored in the Windows log</a:t>
            </a:r>
          </a:p>
          <a:p>
            <a:pPr lvl="0"/>
            <a:r>
              <a:rPr lang="en-US" kern="0" dirty="0">
                <a:solidFill>
                  <a:srgbClr val="000000"/>
                </a:solidFill>
              </a:rPr>
              <a:t>If a message is not normally logged, it can be logged when it is raised with the addition of WITH LOG</a:t>
            </a:r>
          </a:p>
          <a:p>
            <a:pPr lvl="0"/>
            <a:endParaRPr lang="en-US" kern="0" dirty="0">
              <a:solidFill>
                <a:srgbClr val="000000"/>
              </a:solidFill>
            </a:endParaRPr>
          </a:p>
        </p:txBody>
      </p:sp>
    </p:spTree>
    <p:extLst>
      <p:ext uri="{BB962C8B-B14F-4D97-AF65-F5344CB8AC3E}">
        <p14:creationId xmlns:p14="http://schemas.microsoft.com/office/powerpoint/2010/main" val="198570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968037fa-8053-4b94-9ac6-69465e54987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Handling Errors Using T-SQL</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Handle errors</a:t>
            </a:r>
          </a:p>
          <a:p>
            <a:pPr lvl="0"/>
            <a:endParaRPr lang="en-US" kern="0" dirty="0">
              <a:solidFill>
                <a:srgbClr val="000000"/>
              </a:solidFill>
            </a:endParaRPr>
          </a:p>
        </p:txBody>
      </p:sp>
    </p:spTree>
    <p:extLst>
      <p:ext uri="{BB962C8B-B14F-4D97-AF65-F5344CB8AC3E}">
        <p14:creationId xmlns:p14="http://schemas.microsoft.com/office/powerpoint/2010/main" val="1571731803"/>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27</TotalTime>
  <Words>1179</Words>
  <Application>Microsoft Office PowerPoint</Application>
  <PresentationFormat>On-screen Show (4:3)</PresentationFormat>
  <Paragraphs>222</Paragraphs>
  <Slides>19</Slides>
  <Notes>19</Notes>
  <HiddenSlides>0</HiddenSlides>
  <MMClips>0</MMClips>
  <ScaleCrop>false</ScaleCrop>
  <HeadingPairs>
    <vt:vector size="6" baseType="variant">
      <vt:variant>
        <vt:lpstr>Fonts Used</vt:lpstr>
      </vt:variant>
      <vt:variant>
        <vt:i4>8</vt:i4>
      </vt:variant>
      <vt:variant>
        <vt:lpstr>Theme</vt:lpstr>
      </vt:variant>
      <vt:variant>
        <vt:i4>19</vt:i4>
      </vt:variant>
      <vt:variant>
        <vt:lpstr>Slide Titles</vt:lpstr>
      </vt:variant>
      <vt:variant>
        <vt:i4>19</vt:i4>
      </vt:variant>
    </vt:vector>
  </HeadingPairs>
  <TitlesOfParts>
    <vt:vector size="46" baseType="lpstr">
      <vt:lpstr>Wingdings</vt:lpstr>
      <vt:lpstr>Arial</vt:lpstr>
      <vt:lpstr>Segoe UI</vt:lpstr>
      <vt:lpstr>Calibri</vt:lpstr>
      <vt:lpstr>Lucida Sans Unicode</vt:lpstr>
      <vt:lpstr>Segoe UI Light</vt:lpstr>
      <vt:lpstr>Times New Roman</vt:lpstr>
      <vt:lpstr>Verdana</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Module 17</vt:lpstr>
      <vt:lpstr>Module Overview</vt:lpstr>
      <vt:lpstr>Lesson 1: Implementing T-SQL Error Handling</vt:lpstr>
      <vt:lpstr>Errors and Error Messages</vt:lpstr>
      <vt:lpstr>Raising Errors Using RAISERROR</vt:lpstr>
      <vt:lpstr>Raising Errors Using THROW</vt:lpstr>
      <vt:lpstr>Using @@Error</vt:lpstr>
      <vt:lpstr>Creating Alerts When Errors Occur</vt:lpstr>
      <vt:lpstr>Demonstration: Handling Errors Using T-SQL</vt:lpstr>
      <vt:lpstr>Lesson 2: Implementing Structured Exception Handling</vt:lpstr>
      <vt:lpstr>TRY/CATCH Block Programming</vt:lpstr>
      <vt:lpstr>Error Handling Functions</vt:lpstr>
      <vt:lpstr>Catchable vs. Noncatchable Errors</vt:lpstr>
      <vt:lpstr>Rethrowing Errors Using THROW</vt:lpstr>
      <vt:lpstr>Errors in Managed Code</vt:lpstr>
      <vt:lpstr>Demonstration: Using a TRY/CATCH Block</vt:lpstr>
      <vt:lpstr>Lab: Implementing Error Handling</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17</dc:title>
  <dc:creator>Richard Strange</dc:creator>
  <cp:lastModifiedBy>Richard Strange</cp:lastModifiedBy>
  <cp:revision>3</cp:revision>
  <dcterms:created xsi:type="dcterms:W3CDTF">2017-01-27T09:46:00Z</dcterms:created>
  <dcterms:modified xsi:type="dcterms:W3CDTF">2017-01-27T14:25:29Z</dcterms:modified>
</cp:coreProperties>
</file>