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Lst>
  <p:notesMasterIdLst>
    <p:notesMasterId r:id="rId36"/>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Lst>
  <p:sldSz cx="9144000" cy="6858000" type="screen4x3"/>
  <p:notesSz cx="6858000" cy="9144000"/>
  <p:embeddedFontLst>
    <p:embeddedFont>
      <p:font typeface="Verdana" panose="020B0604030504040204" pitchFamily="34" charset="0"/>
      <p:regular r:id="rId37"/>
      <p:bold r:id="rId38"/>
      <p:italic r:id="rId39"/>
      <p:boldItalic r:id="rId40"/>
    </p:embeddedFont>
    <p:embeddedFont>
      <p:font typeface="Lucida Sans Unicode" panose="020B0602030504020204" pitchFamily="34" charset="0"/>
      <p:regular r:id="rId41"/>
    </p:embeddedFont>
    <p:embeddedFont>
      <p:font typeface="Segoe UI Light" panose="020B0502040204020203" pitchFamily="34" charset="0"/>
      <p:regular r:id="rId42"/>
      <p:italic r:id="rId43"/>
    </p:embeddedFont>
    <p:embeddedFont>
      <p:font typeface="Segoe UI" panose="020B0502040204020203"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font" Target="fonts/font3.fntdata"/><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Master" Target="slideMasters/slideMaster8.xml"/><Relationship Id="rId51" Type="http://schemas.openxmlformats.org/officeDocument/2006/relationships/font" Target="fonts/font1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74529-042C-484D-8381-1B4BD0153AF7}"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6422C-C7D0-413E-B151-1B3E6E278D8D}" type="slidenum">
              <a:rPr lang="en-GB" smtClean="0"/>
              <a:t>‹#›</a:t>
            </a:fld>
            <a:endParaRPr lang="en-GB" dirty="0"/>
          </a:p>
        </p:txBody>
      </p:sp>
    </p:spTree>
    <p:extLst>
      <p:ext uri="{BB962C8B-B14F-4D97-AF65-F5344CB8AC3E}">
        <p14:creationId xmlns:p14="http://schemas.microsoft.com/office/powerpoint/2010/main" val="411348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go.microsoft.com/fwlink/?LinkID=40285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module is provided for compliance with the certification exam objective domain. It is designed to provide a brief introduction to transactions. Much detail is omitted and left for course 20762B to cover properly. Trainers may wish to review the relevant portions of course 20762B before teaching this module.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25820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Conceptually, the code on this slide continues on the next two slides.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that transactions may be nested, but restrictions prevent this from being useful, and it is not a best practice to write code which depends on nested transactions. Note this extract from the SQL Server 2016 Technical Documentation: “If a ROLLBACK WORK or ROLLBACK TRANSACTION statement without a transaction_name parameter is executed at any level of a set of nested transactions, it rolls back all of the nested transactions, including the outermost transaction.”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http://go.microsoft.com/fwlink/?LinkId=243003.</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discussion on the use of transaction marks is beyond the scope of this course.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01418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1879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ROLLBACK can also revert to a save point within a transaction, but discussion of save points is beyond the scope of this course.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00450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XACT_ABORT is ON by default in triggers.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64935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Control Transactions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Note the error message.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8</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491865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Important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when comparing your results with the provided sample outputs, the column ordering and total number of affected rows should always match. However, remember that the order of the rows in the output of a query without an ORDER BY clause is not guaranteed. Therefore, the order of the rows in the sample outputs may be different to yours. Also, the answer outputs include abbreviated results.</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1: Controlling Transactions with BEGIN, COMMIT, and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ROLLBACK</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IT department has supplied different examples of INSERT statements to practice executing multiple statements inside one transaction. You will practice how to start a transaction, commit or abort it, and return the database to its state before the transaction.</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2: Adding Error Handling to a CATCH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Block</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previous module, you learned how to add error handling to T-SQL code. Now you will practice how to properly control a transaction by testing to see if an error occurred.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5926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42D6422C-C7D0-413E-B151-1B3E6E278D8D}"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11002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happens to a nested transaction when the outer transaction is rolled back?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inner transaction is also rolled back, so nested transactions are not typically useful in user code.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When a runtime error occurs in a transaction and SET XACT_ABORT is ON, is the transaction always automatically rolled back?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 not if the error occurs within a TRY block.</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7502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xfrm>
            <a:off x="0" y="238125"/>
            <a:ext cx="3038475" cy="347663"/>
          </a:xfrm>
        </p:spPr>
        <p:txBody>
          <a:bodyPr/>
          <a:lstStyle/>
          <a:p>
            <a:pPr>
              <a:defRPr/>
            </a:pPr>
            <a:r>
              <a:rPr lang="en-US" b="1" dirty="0" smtClean="0">
                <a:solidFill>
                  <a:srgbClr val="336699"/>
                </a:solidFill>
                <a:latin typeface="Arial" panose="020B0604020202020204" pitchFamily="34" charset="0"/>
              </a:rPr>
              <a:t>18: Implementing Transactions</a:t>
            </a:r>
          </a:p>
        </p:txBody>
      </p:sp>
      <p:sp>
        <p:nvSpPr>
          <p:cNvPr id="35843" name="Rectangle 3"/>
          <p:cNvSpPr>
            <a:spLocks noGrp="1" noChangeArrowheads="1"/>
          </p:cNvSpPr>
          <p:nvPr>
            <p:ph type="dt" sz="quarter" idx="1"/>
          </p:nvPr>
        </p:nvSpPr>
        <p:spPr>
          <a:xfrm>
            <a:off x="0" y="0"/>
            <a:ext cx="3038475" cy="222250"/>
          </a:xfrm>
        </p:spPr>
        <p:txBody>
          <a:bodyPr/>
          <a:lstStyle/>
          <a:p>
            <a:pPr algn="l">
              <a:defRPr/>
            </a:pPr>
            <a:r>
              <a:rPr lang="en-US" b="1" dirty="0" smtClean="0">
                <a:solidFill>
                  <a:srgbClr val="000000"/>
                </a:solidFill>
                <a:latin typeface="Arial" panose="020B0604020202020204" pitchFamily="34" charset="0"/>
              </a:rPr>
              <a:t>20761B</a:t>
            </a:r>
          </a:p>
        </p:txBody>
      </p:sp>
      <p:sp>
        <p:nvSpPr>
          <p:cNvPr id="35844" name="Rectangle 7"/>
          <p:cNvSpPr>
            <a:spLocks noGrp="1" noChangeArrowheads="1"/>
          </p:cNvSpPr>
          <p:nvPr>
            <p:ph type="sldNum" sz="quarter" idx="5"/>
          </p:nvPr>
        </p:nvSpPr>
        <p:spPr/>
        <p:txBody>
          <a:bodyPr/>
          <a:lstStyle/>
          <a:p>
            <a:pPr>
              <a:defRPr/>
            </a:pPr>
            <a:fld id="{FE8447A3-87D6-4C56-8518-E71A4C2008B7}" type="slidenum">
              <a:rPr lang="en-US" smtClean="0"/>
              <a:pPr>
                <a:defRPr/>
              </a:pPr>
              <a:t>18</a:t>
            </a:fld>
            <a:endParaRPr lang="en-US" dirty="0" smtClean="0"/>
          </a:p>
        </p:txBody>
      </p:sp>
      <p:sp>
        <p:nvSpPr>
          <p:cNvPr id="33797" name="Rectangle 2"/>
          <p:cNvSpPr>
            <a:spLocks noGrp="1" noRot="1" noChangeAspect="1" noChangeArrowheads="1" noTextEdit="1"/>
          </p:cNvSpPr>
          <p:nvPr>
            <p:ph type="sldImg"/>
          </p:nvPr>
        </p:nvSpPr>
        <p:spPr>
          <a:xfrm>
            <a:off x="4353560" y="93663"/>
            <a:ext cx="2433638" cy="1825625"/>
          </a:xfrm>
          <a:ln/>
        </p:spPr>
      </p:sp>
      <p:sp>
        <p:nvSpPr>
          <p:cNvPr id="33798" name="Rectangle 3"/>
          <p:cNvSpPr>
            <a:spLocks noGrp="1" noChangeArrowheads="1"/>
          </p:cNvSpPr>
          <p:nvPr>
            <p:ph type="body" idx="1"/>
          </p:nvPr>
        </p:nvSpPr>
        <p:spPr>
          <a:xfrm>
            <a:off x="314326" y="2033588"/>
            <a:ext cx="6286500" cy="5651500"/>
          </a:xfrm>
          <a:noFill/>
          <a:ln/>
        </p:spPr>
        <p:txBody>
          <a:bodyPr/>
          <a:lstStyle/>
          <a:p>
            <a:pPr eaLnBrk="1" hangingPunct="1"/>
            <a:r>
              <a:rPr lang="en-US" altLang="ko-KR" dirty="0" smtClean="0">
                <a:ea typeface="굴림" pitchFamily="34" charset="-127"/>
              </a:rPr>
              <a:t>Remind students to complete the course evaluation.</a:t>
            </a:r>
          </a:p>
        </p:txBody>
      </p:sp>
    </p:spTree>
    <p:extLst>
      <p:ext uri="{BB962C8B-B14F-4D97-AF65-F5344CB8AC3E}">
        <p14:creationId xmlns:p14="http://schemas.microsoft.com/office/powerpoint/2010/main" val="313064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51096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13169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Ask the students what would be wrong with one of the statements in the code sample succeeding, while the other failed.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usage of BEGIN/COMMIT/ROLLBACK TRANSACTION will be covered in Lesson 2.</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more information on autocommit transactions, go to Autocommit Transactions at: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Autocommit Transactions</a:t>
            </a:r>
          </a:p>
          <a:p>
            <a:pPr>
              <a:lnSpc>
                <a:spcPct val="107000"/>
              </a:lnSpc>
              <a:spcAft>
                <a:spcPts val="800"/>
              </a:spcAft>
            </a:pPr>
            <a:r>
              <a:rPr lang="en-GB" sz="1000" u="sng" dirty="0" smtClean="0">
                <a:effectLst/>
                <a:latin typeface="Arial" panose="020B0604020202020204" pitchFamily="34" charset="0"/>
                <a:ea typeface="Calibri" panose="020F0502020204030204" pitchFamily="34" charset="0"/>
                <a:cs typeface="Segoe UI" panose="020B0502040204020203" pitchFamily="34" charset="0"/>
                <a:hlinkClick r:id="rId3"/>
              </a:rPr>
              <a:t>http://go.microsoft.com/fwlink/?LinkID=402855</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87847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this additional slide to illustrate the concept of transactions as atomic operations that succeed or fail as one unit. In the diagram on the left, there is no transaction. If the insertion of a payment fails, the database could have an inconsistency—for example, a completed order with no recorded payment. In the diagram on the right, by using a transaction to group the two insertions, no such inconsistency is possible.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3116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slide is intended to provide a more complete example of batch behavior when errors occur, in the absence of explicit transaction management. Use this in conjunction with the next slide to compare a batch to a transaction.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9780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the addition of BEGIN/COMMIT/ROLLBACK transaction logic to the batch structure.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8264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watch for the error in the SELECT statement within the CATCH block.</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Transactions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D:\Demofiles\Mod18\Setup.cmd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the command prompt,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press Enter.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When the script completes, close the command prompt window.</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D:\Demofiles\Mod18\Demo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Note the error message.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732779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executed the following batch of T-SQL statements: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BEGIN 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BEGIN TRANSACTION;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INSERT INTO dbo.SimpleOrders(custid, empid, orderdate)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VALUES (68,9,'2006-07-12');</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INSERT INTO dbo.SimpleOrderDetails(orderid,productid,unitprice,qty)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VALUES (1, 2,15.20,20);</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END 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BEGIN CATCH</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SELECT ERROR_NUMBER() AS ErrNum, ERROR_MESSAGE() AS ErrMsg;</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ROLLBACK TRANSACTION;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END CATCH;</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 fellow query writer is now receiving errors resulting from locks on database records. What can you do to troubleshoot this problem?</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Issue a COMMIT TRANSACTION statement.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D6422C-C7D0-413E-B151-1B3E6E278D8D}"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18: Implementing Transactions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44870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69536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16745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19389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48924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95148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1536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52231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8437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57119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04507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202294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2127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66525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2999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40070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16162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2881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50463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769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72710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3525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89340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88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761802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4614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481743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16945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13916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74017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39246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50825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7751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48084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8928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624456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8835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38131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177188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0498751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53210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22780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55268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92569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9661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13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2064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59198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47352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30554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7534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838368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7199006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80142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72867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85217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0024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548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71882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0707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77902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63131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99857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91091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65377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501532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6228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3296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86240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50236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24718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63702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777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18675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67597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99501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34405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80078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24229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03119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50906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81722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72758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38619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48044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88232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29659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69306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52774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466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82648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340723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2556725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73199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53143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75535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2448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144862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5331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683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1477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83991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12774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116602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78309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29998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69364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43775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803930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52399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55895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85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6176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86274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14486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40287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00578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99748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663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035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0994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1149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62436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081736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9812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41029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9956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066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7330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0070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571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9477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2608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164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6354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02722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259701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1962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500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0600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0210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0798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0274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185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219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3192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7614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8465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7134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30848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4990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1236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2914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1681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12393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9167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9134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9421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63717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28062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222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10181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298992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34907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097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78027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6328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83420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2200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382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98323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769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3405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1679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7854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28049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2797639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9986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1026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83070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64578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261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3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97716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74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78930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6054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32073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08553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9121083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43904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6525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54224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776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11486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60426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0650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02725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99375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79909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551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000710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140984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84056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740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75050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3182181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6647829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113034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1330336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6623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9717713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9517556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21807977"/>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662229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510618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253826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4583801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117306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84709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3654459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5404301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18</a:t>
            </a:r>
            <a:endParaRPr lang="en-GB" dirty="0"/>
          </a:p>
        </p:txBody>
      </p:sp>
      <p:sp>
        <p:nvSpPr>
          <p:cNvPr id="3" name="Subtitle 2"/>
          <p:cNvSpPr>
            <a:spLocks noGrp="1"/>
          </p:cNvSpPr>
          <p:nvPr>
            <p:ph type="subTitle" sz="quarter" idx="1"/>
          </p:nvPr>
        </p:nvSpPr>
        <p:spPr/>
        <p:txBody>
          <a:bodyPr/>
          <a:lstStyle/>
          <a:p>
            <a:r>
              <a:rPr lang="en-GB" dirty="0" smtClean="0"/>
              <a:t>Implementing Transactions
</a:t>
            </a:r>
            <a:endParaRPr lang="en-GB" dirty="0"/>
          </a:p>
        </p:txBody>
      </p:sp>
    </p:spTree>
    <p:extLst>
      <p:ext uri="{BB962C8B-B14F-4D97-AF65-F5344CB8AC3E}">
        <p14:creationId xmlns:p14="http://schemas.microsoft.com/office/powerpoint/2010/main" val="1339222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BEGIN TRANSACTION</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BEGIN TRANSACTION marks the starting point of an explicit, user-defined transaction </a:t>
            </a:r>
          </a:p>
          <a:p>
            <a:pPr lvl="0"/>
            <a:r>
              <a:rPr lang="en-US" sz="2400" kern="0" dirty="0">
                <a:solidFill>
                  <a:srgbClr val="000000"/>
                </a:solidFill>
              </a:rPr>
              <a:t>Transactions last until a COMMIT statement is issued, a ROLLBACK is manually issued, or the connection is broken and the system issues a ROLLBACK</a:t>
            </a:r>
          </a:p>
          <a:p>
            <a:pPr lvl="0"/>
            <a:r>
              <a:rPr lang="en-US" sz="2400" kern="0" dirty="0">
                <a:solidFill>
                  <a:srgbClr val="000000"/>
                </a:solidFill>
              </a:rPr>
              <a:t>Transactions are local to a connection and cannot span connections</a:t>
            </a:r>
          </a:p>
          <a:p>
            <a:pPr lvl="0"/>
            <a:r>
              <a:rPr lang="en-US" sz="2400" kern="0" dirty="0">
                <a:solidFill>
                  <a:srgbClr val="000000"/>
                </a:solidFill>
              </a:rPr>
              <a:t>In your T-SQL code, mark the start of the transaction's work:</a:t>
            </a:r>
          </a:p>
          <a:p>
            <a:pPr lvl="0"/>
            <a:endParaRPr lang="en-US" kern="0" dirty="0">
              <a:solidFill>
                <a:srgbClr val="000000"/>
              </a:solidFill>
            </a:endParaRPr>
          </a:p>
        </p:txBody>
      </p:sp>
      <p:sp>
        <p:nvSpPr>
          <p:cNvPr id="5" name="AutoShape 3"/>
          <p:cNvSpPr>
            <a:spLocks noChangeArrowheads="1"/>
          </p:cNvSpPr>
          <p:nvPr/>
        </p:nvSpPr>
        <p:spPr bwMode="auto">
          <a:xfrm>
            <a:off x="685799" y="4655124"/>
            <a:ext cx="7971818" cy="1477328"/>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BEGIN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TRY</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	BEGIN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TRANSACTION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 marks beginning of work</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		INSERT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INTO</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Orders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–-transacted work</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		INSERT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INTO</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OrderDetails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–-transacted work</a:t>
            </a:r>
          </a:p>
          <a:p>
            <a:pPr lvl="0" fontAlgn="base">
              <a:spcBef>
                <a:spcPct val="0"/>
              </a:spcBef>
              <a:spcAft>
                <a:spcPct val="0"/>
              </a:spcAft>
            </a:pPr>
            <a:r>
              <a:rPr lang="en-US"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932233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COMMIT TRANSACTION</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COMMIT ensures all of the transaction's modifications are made a permanent part of the database</a:t>
            </a:r>
          </a:p>
          <a:p>
            <a:pPr lvl="0"/>
            <a:r>
              <a:rPr lang="en-US" kern="0" dirty="0">
                <a:solidFill>
                  <a:srgbClr val="000000"/>
                </a:solidFill>
              </a:rPr>
              <a:t>COMMIT frees resources, such as locks, used by the transaction</a:t>
            </a:r>
          </a:p>
          <a:p>
            <a:pPr lvl="0"/>
            <a:r>
              <a:rPr lang="en-US" kern="0" dirty="0">
                <a:solidFill>
                  <a:srgbClr val="000000"/>
                </a:solidFill>
              </a:rPr>
              <a:t>In your T-SQL code, if a transaction is successful, commit it</a:t>
            </a:r>
          </a:p>
          <a:p>
            <a:pPr lvl="0"/>
            <a:endParaRPr lang="en-US" kern="0" dirty="0">
              <a:solidFill>
                <a:srgbClr val="000000"/>
              </a:solidFill>
            </a:endParaRPr>
          </a:p>
        </p:txBody>
      </p:sp>
      <p:sp>
        <p:nvSpPr>
          <p:cNvPr id="5" name="AutoShape 3"/>
          <p:cNvSpPr>
            <a:spLocks noChangeArrowheads="1"/>
          </p:cNvSpPr>
          <p:nvPr/>
        </p:nvSpPr>
        <p:spPr bwMode="auto">
          <a:xfrm>
            <a:off x="626409" y="4467354"/>
            <a:ext cx="7584141" cy="1822192"/>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BEGIN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TRY</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BEGIN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TRAN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 marks beginning of work</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INSERT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INTO</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Orders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INSERT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INTO</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OrderDetails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COMMIT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TRAN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 mark the work as complete</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END</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TRY</a:t>
            </a:r>
            <a:endParaRPr lang="en-US" dirty="0">
              <a:solidFill>
                <a:srgbClr val="80808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87422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ROLLBACK TRANSACTION</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A ROLLBACK statement undoes all modifications made in the transaction by reverting the data to the state it was in at the beginning of the transaction </a:t>
            </a:r>
          </a:p>
          <a:p>
            <a:pPr lvl="0"/>
            <a:r>
              <a:rPr lang="en-US" sz="2400" kern="0" dirty="0">
                <a:solidFill>
                  <a:srgbClr val="000000"/>
                </a:solidFill>
              </a:rPr>
              <a:t>ROLLBACK frees resources, such as locks, held by the transaction</a:t>
            </a:r>
          </a:p>
          <a:p>
            <a:pPr lvl="0"/>
            <a:r>
              <a:rPr lang="en-US" sz="2400" kern="0" dirty="0">
                <a:solidFill>
                  <a:srgbClr val="000000"/>
                </a:solidFill>
              </a:rPr>
              <a:t>Before rolling back, you can test the state of the transaction with the XACT_STATE function</a:t>
            </a:r>
          </a:p>
          <a:p>
            <a:pPr lvl="0"/>
            <a:r>
              <a:rPr lang="en-US" sz="2400" kern="0" dirty="0">
                <a:solidFill>
                  <a:srgbClr val="000000"/>
                </a:solidFill>
              </a:rPr>
              <a:t>In your T-SQL code, if an error occurs, ROLLBACK to the point of the BEGIN TRANSACTION statement</a:t>
            </a:r>
          </a:p>
          <a:p>
            <a:pPr lvl="0"/>
            <a:endParaRPr lang="en-US" kern="0" dirty="0">
              <a:solidFill>
                <a:srgbClr val="000000"/>
              </a:solidFill>
            </a:endParaRPr>
          </a:p>
        </p:txBody>
      </p:sp>
      <p:sp>
        <p:nvSpPr>
          <p:cNvPr id="5" name="AutoShape 3"/>
          <p:cNvSpPr>
            <a:spLocks noChangeArrowheads="1"/>
          </p:cNvSpPr>
          <p:nvPr/>
        </p:nvSpPr>
        <p:spPr bwMode="auto">
          <a:xfrm>
            <a:off x="685797" y="4744370"/>
            <a:ext cx="7584141" cy="1246763"/>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BEGIN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CATCH</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SELECT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ERROR_NUMBER</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--sample error handling</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ROLLBACK</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TRAN</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END</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CATCH</a:t>
            </a:r>
            <a:r>
              <a:rPr lang="en-US"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158941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993ebd52-e61c-4d59-9eb2-d9df15ff578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XACT_ABORT</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SQL Server does not automatically roll back transactions when errors occur</a:t>
            </a:r>
          </a:p>
          <a:p>
            <a:pPr lvl="0"/>
            <a:r>
              <a:rPr lang="en-US" sz="2400" kern="0" dirty="0">
                <a:solidFill>
                  <a:srgbClr val="000000"/>
                </a:solidFill>
              </a:rPr>
              <a:t>To roll back, either use ROLLBACK statements in error-handling logic or enable XACT_ABORT</a:t>
            </a:r>
          </a:p>
          <a:p>
            <a:pPr lvl="0"/>
            <a:r>
              <a:rPr lang="en-US" sz="2400" kern="0" dirty="0">
                <a:solidFill>
                  <a:srgbClr val="000000"/>
                </a:solidFill>
              </a:rPr>
              <a:t>XACT_ABORT specifies whether SQL Server automatically rolls back the current transaction when a runtime error occurs</a:t>
            </a:r>
          </a:p>
          <a:p>
            <a:pPr lvl="1"/>
            <a:r>
              <a:rPr lang="en-US" sz="2000" kern="0" dirty="0">
                <a:solidFill>
                  <a:srgbClr val="000000"/>
                </a:solidFill>
              </a:rPr>
              <a:t>When SET XACT_ABORT is ON, the entire transaction is terminated and rolled back on error, unless occurring in TRY block</a:t>
            </a:r>
          </a:p>
          <a:p>
            <a:pPr lvl="1"/>
            <a:r>
              <a:rPr lang="en-US" sz="2000" kern="0" dirty="0">
                <a:solidFill>
                  <a:srgbClr val="000000"/>
                </a:solidFill>
              </a:rPr>
              <a:t>SET XACT_ABORT OFF is the default setting</a:t>
            </a:r>
          </a:p>
          <a:p>
            <a:pPr lvl="0"/>
            <a:r>
              <a:rPr lang="en-US" sz="2400" kern="0" dirty="0">
                <a:solidFill>
                  <a:srgbClr val="000000"/>
                </a:solidFill>
              </a:rPr>
              <a:t>Change XACT_ABORT value with the SET command:</a:t>
            </a:r>
          </a:p>
          <a:p>
            <a:pPr lvl="0"/>
            <a:endParaRPr lang="en-US" kern="0" dirty="0">
              <a:solidFill>
                <a:srgbClr val="000000"/>
              </a:solidFill>
            </a:endParaRPr>
          </a:p>
        </p:txBody>
      </p:sp>
      <p:sp>
        <p:nvSpPr>
          <p:cNvPr id="5" name="AutoShape 3"/>
          <p:cNvSpPr>
            <a:spLocks noChangeArrowheads="1"/>
          </p:cNvSpPr>
          <p:nvPr/>
        </p:nvSpPr>
        <p:spPr bwMode="auto">
          <a:xfrm>
            <a:off x="731134" y="5642599"/>
            <a:ext cx="7581418" cy="415588"/>
          </a:xfrm>
          <a:prstGeom prst="roundRect">
            <a:avLst>
              <a:gd name="adj" fmla="val 7093"/>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XACT_ABORT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ON</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srgbClr val="0000FF"/>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405412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5fd057f7-ffdd-45ef-b26d-692a069e7c3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Controlling Transactions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GB" kern="0" dirty="0">
                <a:solidFill>
                  <a:srgbClr val="000000"/>
                </a:solidFill>
              </a:rPr>
              <a:t>Control transactions</a:t>
            </a:r>
            <a:endParaRPr lang="en-US" kern="0" dirty="0">
              <a:solidFill>
                <a:srgbClr val="000000"/>
              </a:solidFill>
            </a:endParaRPr>
          </a:p>
          <a:p>
            <a:pPr lvl="0"/>
            <a:endParaRPr lang="en-US" kern="0" dirty="0">
              <a:solidFill>
                <a:srgbClr val="000000"/>
              </a:solidFill>
            </a:endParaRPr>
          </a:p>
        </p:txBody>
      </p:sp>
    </p:spTree>
    <p:extLst>
      <p:ext uri="{BB962C8B-B14F-4D97-AF65-F5344CB8AC3E}">
        <p14:creationId xmlns:p14="http://schemas.microsoft.com/office/powerpoint/2010/main" val="428385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Implementing Transactions</a:t>
            </a:r>
            <a:endParaRPr lang="en-GB" dirty="0"/>
          </a:p>
        </p:txBody>
      </p:sp>
      <p:sp>
        <p:nvSpPr>
          <p:cNvPr id="3" name="Text Placeholder 2"/>
          <p:cNvSpPr>
            <a:spLocks noGrp="1"/>
          </p:cNvSpPr>
          <p:nvPr>
            <p:ph type="body" idx="1"/>
          </p:nvPr>
        </p:nvSpPr>
        <p:spPr/>
        <p:txBody>
          <a:bodyPr/>
          <a:lstStyle/>
          <a:p>
            <a:r>
              <a:rPr lang="en-GB" dirty="0" smtClean="0"/>
              <a:t>Exercise 1: Controlling Transactions with BEGIN, COMMIT, and ROLLBACK
Exercise 2: Adding Error Handling to a CATCH Block</a:t>
            </a:r>
            <a:endParaRPr lang="en-GB" dirty="0"/>
          </a:p>
        </p:txBody>
      </p:sp>
      <p:sp>
        <p:nvSpPr>
          <p:cNvPr id="4" name="TextBox 3"/>
          <p:cNvSpPr txBox="1"/>
          <p:nvPr/>
        </p:nvSpPr>
        <p:spPr>
          <a:xfrm>
            <a:off x="458788" y="3745141"/>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143075"/>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endParaRPr lang="en-GB" sz="2800" dirty="0">
              <a:solidFill>
                <a:srgbClr val="000000"/>
              </a:solidFill>
              <a:latin typeface="Segoe UI" panose="020B0502040204020203" pitchFamily="34" charset="0"/>
            </a:endParaRP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30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268623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4"/>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As a junior database developer for Adventure Works, you will be creating stored procedures using corporate databases stored in SQL Server 2016. To create more robust procedures, you will be implementing transactions in your code.</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5831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262319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Course_Review">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Course Evaluation</a:t>
            </a:r>
            <a:endParaRPr lang="en-US" sz="1400" b="1" dirty="0" smtClean="0">
              <a:solidFill>
                <a:srgbClr val="FF0000"/>
              </a:solidFill>
            </a:endParaRPr>
          </a:p>
        </p:txBody>
      </p:sp>
      <p:sp>
        <p:nvSpPr>
          <p:cNvPr id="5" name="Text Placeholder 5"/>
          <p:cNvSpPr txBox="1">
            <a:spLocks/>
          </p:cNvSpPr>
          <p:nvPr/>
        </p:nvSpPr>
        <p:spPr>
          <a:xfrm>
            <a:off x="457200" y="1066800"/>
            <a:ext cx="8229600" cy="5105400"/>
          </a:xfrm>
          <a:prstGeom prst="rect">
            <a:avLst/>
          </a:prstGeom>
        </p:spPr>
        <p:txBody>
          <a:bodyPr/>
          <a:lstStyle/>
          <a:p>
            <a:pPr marL="174625" marR="0" lvl="0" indent="-174625" algn="l" defTabSz="914400" rtl="0" eaLnBrk="1" fontAlgn="base" latinLnBrk="0" hangingPunct="1">
              <a:lnSpc>
                <a:spcPct val="100000"/>
              </a:lnSpc>
              <a:spcBef>
                <a:spcPts val="600"/>
              </a:spcBef>
              <a:spcAft>
                <a:spcPct val="0"/>
              </a:spcAft>
              <a:buClr>
                <a:srgbClr val="0070C0"/>
              </a:buClr>
              <a:buSzPct val="90000"/>
              <a:buFont typeface="Arial" pitchFamily="34" charset="0"/>
              <a:buChar char="•"/>
              <a:tabLst/>
              <a:defRPr/>
            </a:pPr>
            <a:r>
              <a:rPr kumimoji="0" lang="en-US" sz="2800" b="0" i="0" u="none" strike="noStrike" kern="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Your evaluation of this course will help Microsoft understand the quality of your learning experience.</a:t>
            </a:r>
          </a:p>
          <a:p>
            <a:pPr marL="174625" marR="0" lvl="0" indent="-174625" algn="l" defTabSz="914400" rtl="0" eaLnBrk="1" fontAlgn="base" latinLnBrk="0" hangingPunct="1">
              <a:lnSpc>
                <a:spcPct val="100000"/>
              </a:lnSpc>
              <a:spcBef>
                <a:spcPts val="600"/>
              </a:spcBef>
              <a:spcAft>
                <a:spcPct val="0"/>
              </a:spcAft>
              <a:buClr>
                <a:srgbClr val="0070C0"/>
              </a:buClr>
              <a:buSzPct val="90000"/>
              <a:buFont typeface="Arial" pitchFamily="34" charset="0"/>
              <a:buChar char="•"/>
              <a:tabLst/>
              <a:defRPr/>
            </a:pPr>
            <a:r>
              <a:rPr kumimoji="0" lang="en-US" sz="2800" b="0" i="0" u="none" strike="noStrike" kern="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Please work with your training provider to access the course evaluation form.</a:t>
            </a:r>
          </a:p>
          <a:p>
            <a:pPr marL="174625" marR="0" lvl="0" indent="-174625" algn="l" defTabSz="914400" rtl="0" eaLnBrk="1" fontAlgn="base" latinLnBrk="0" hangingPunct="1">
              <a:lnSpc>
                <a:spcPct val="100000"/>
              </a:lnSpc>
              <a:spcBef>
                <a:spcPts val="600"/>
              </a:spcBef>
              <a:spcAft>
                <a:spcPct val="0"/>
              </a:spcAft>
              <a:buClr>
                <a:srgbClr val="0070C0"/>
              </a:buClr>
              <a:buSzPct val="90000"/>
              <a:buFont typeface="Arial" pitchFamily="34" charset="0"/>
              <a:buChar char="•"/>
              <a:tabLst/>
              <a:defRPr/>
            </a:pPr>
            <a:r>
              <a:rPr kumimoji="0" lang="en-US" sz="2800" b="0" i="0" u="none" strike="noStrike" kern="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Microsoft will keep your answers to this survey private and confidential and will use your responses to improve your future learning experience. Your open and honest feedback is valuable and appreciated.</a:t>
            </a:r>
            <a:endParaRPr kumimoji="0" lang="en-US" sz="28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079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Transactions and the Database Engine
Controlling Transactions</a:t>
            </a:r>
            <a:endParaRPr lang="en-GB" dirty="0"/>
          </a:p>
        </p:txBody>
      </p:sp>
    </p:spTree>
    <p:extLst>
      <p:ext uri="{BB962C8B-B14F-4D97-AF65-F5344CB8AC3E}">
        <p14:creationId xmlns:p14="http://schemas.microsoft.com/office/powerpoint/2010/main" val="403139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Transactions and the Database Engine</a:t>
            </a:r>
            <a:endParaRPr lang="en-GB" dirty="0"/>
          </a:p>
        </p:txBody>
      </p:sp>
      <p:sp>
        <p:nvSpPr>
          <p:cNvPr id="3" name="Text Placeholder 2"/>
          <p:cNvSpPr>
            <a:spLocks noGrp="1"/>
          </p:cNvSpPr>
          <p:nvPr>
            <p:ph type="body" idx="1"/>
          </p:nvPr>
        </p:nvSpPr>
        <p:spPr/>
        <p:txBody>
          <a:bodyPr/>
          <a:lstStyle/>
          <a:p>
            <a:r>
              <a:rPr lang="en-GB" dirty="0" smtClean="0"/>
              <a:t>Defining Transactions
The Need for Transactions: Issues with Batches
Transactions Extend Batches
Demonstration: Transactions and the Database Engine</a:t>
            </a:r>
            <a:endParaRPr lang="en-GB" dirty="0"/>
          </a:p>
        </p:txBody>
      </p:sp>
    </p:spTree>
    <p:extLst>
      <p:ext uri="{BB962C8B-B14F-4D97-AF65-F5344CB8AC3E}">
        <p14:creationId xmlns:p14="http://schemas.microsoft.com/office/powerpoint/2010/main" val="383642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Transactions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A transaction is a group of tasks defining a unit of work</a:t>
            </a:r>
          </a:p>
          <a:p>
            <a:pPr lvl="0"/>
            <a:r>
              <a:rPr lang="en-US" sz="2400" kern="0" dirty="0">
                <a:solidFill>
                  <a:srgbClr val="000000"/>
                </a:solidFill>
              </a:rPr>
              <a:t>The entire unit must succeed or fail together—no partial completion is permitted</a:t>
            </a: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a:p>
            <a:pPr lvl="0"/>
            <a:r>
              <a:rPr lang="en-US" sz="2400" kern="0" dirty="0">
                <a:solidFill>
                  <a:srgbClr val="000000"/>
                </a:solidFill>
              </a:rPr>
              <a:t>Individual data modification statements are automatically treated as stand-alone transactions</a:t>
            </a:r>
          </a:p>
          <a:p>
            <a:pPr lvl="0"/>
            <a:r>
              <a:rPr lang="en-US" sz="2400" kern="0" dirty="0">
                <a:solidFill>
                  <a:srgbClr val="000000"/>
                </a:solidFill>
              </a:rPr>
              <a:t>User transactions can be managed with T-SQL commands:</a:t>
            </a:r>
          </a:p>
          <a:p>
            <a:pPr lvl="1"/>
            <a:r>
              <a:rPr lang="en-US" sz="2000" kern="0" dirty="0">
                <a:solidFill>
                  <a:srgbClr val="000000"/>
                </a:solidFill>
              </a:rPr>
              <a:t>BEGIN/ COMMIT/ROLLBACK TRANSACTION</a:t>
            </a:r>
          </a:p>
          <a:p>
            <a:pPr lvl="0"/>
            <a:r>
              <a:rPr lang="en-US" sz="2400" kern="0" dirty="0">
                <a:solidFill>
                  <a:srgbClr val="000000"/>
                </a:solidFill>
              </a:rPr>
              <a:t>SQL Server uses locking mechanisms and the transaction log to support </a:t>
            </a:r>
            <a:r>
              <a:rPr lang="en-US" sz="2400" kern="0" dirty="0" smtClean="0">
                <a:solidFill>
                  <a:srgbClr val="000000"/>
                </a:solidFill>
              </a:rPr>
              <a:t>transactions</a:t>
            </a:r>
            <a:endParaRPr lang="en-US" sz="2400" kern="0" dirty="0">
              <a:solidFill>
                <a:srgbClr val="000000"/>
              </a:solidFill>
            </a:endParaRPr>
          </a:p>
        </p:txBody>
      </p:sp>
      <p:sp>
        <p:nvSpPr>
          <p:cNvPr id="5" name="AutoShape 3"/>
          <p:cNvSpPr>
            <a:spLocks noChangeArrowheads="1"/>
          </p:cNvSpPr>
          <p:nvPr/>
        </p:nvSpPr>
        <p:spPr bwMode="auto">
          <a:xfrm>
            <a:off x="1169043" y="2317405"/>
            <a:ext cx="6531920" cy="1054953"/>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8000"/>
                </a:solidFill>
                <a:latin typeface="Segoe UI Light" panose="020B0502040204020203" pitchFamily="34" charset="0"/>
                <a:cs typeface="Segoe UI Light" panose="020B0502040204020203" pitchFamily="34" charset="0"/>
              </a:rPr>
              <a:t>--Two tasks that make up a unit of work </a:t>
            </a:r>
          </a:p>
          <a:p>
            <a:pPr lvl="0" fontAlgn="base">
              <a:spcBef>
                <a:spcPct val="0"/>
              </a:spcBef>
              <a:spcAft>
                <a:spcPct val="0"/>
              </a:spcAft>
            </a:pPr>
            <a:r>
              <a:rPr lang="en-US" sz="2000" dirty="0">
                <a:solidFill>
                  <a:srgbClr val="0000FF"/>
                </a:solidFill>
                <a:latin typeface="Segoe UI Light" panose="020B0502040204020203" pitchFamily="34" charset="0"/>
                <a:cs typeface="Segoe UI Light" panose="020B0502040204020203" pitchFamily="34" charset="0"/>
              </a:rPr>
              <a:t>INSERT</a:t>
            </a:r>
            <a:r>
              <a:rPr lang="en-US" sz="2000" dirty="0">
                <a:solidFill>
                  <a:prstClr val="black"/>
                </a:solidFill>
                <a:latin typeface="Segoe UI Light" panose="020B0502040204020203" pitchFamily="34" charset="0"/>
                <a:cs typeface="Segoe UI Light" panose="020B0502040204020203" pitchFamily="34" charset="0"/>
              </a:rPr>
              <a:t> </a:t>
            </a:r>
            <a:r>
              <a:rPr lang="en-US" sz="2000" dirty="0">
                <a:solidFill>
                  <a:srgbClr val="0000FF"/>
                </a:solidFill>
                <a:latin typeface="Segoe UI Light" panose="020B0502040204020203" pitchFamily="34" charset="0"/>
                <a:cs typeface="Segoe UI Light" panose="020B0502040204020203" pitchFamily="34" charset="0"/>
              </a:rPr>
              <a:t>INTO</a:t>
            </a:r>
            <a:r>
              <a:rPr lang="en-US" sz="2000" dirty="0">
                <a:solidFill>
                  <a:prstClr val="black"/>
                </a:solidFill>
                <a:latin typeface="Segoe UI Light" panose="020B0502040204020203" pitchFamily="34" charset="0"/>
                <a:cs typeface="Segoe UI Light" panose="020B0502040204020203" pitchFamily="34" charset="0"/>
              </a:rPr>
              <a:t> Sales</a:t>
            </a:r>
            <a:r>
              <a:rPr lang="en-US" sz="2000" dirty="0">
                <a:solidFill>
                  <a:srgbClr val="808080"/>
                </a:solidFill>
                <a:latin typeface="Segoe UI Light" panose="020B0502040204020203" pitchFamily="34" charset="0"/>
                <a:cs typeface="Segoe UI Light" panose="020B0502040204020203" pitchFamily="34" charset="0"/>
              </a:rPr>
              <a:t>.</a:t>
            </a:r>
            <a:r>
              <a:rPr lang="en-US" sz="2000" dirty="0">
                <a:solidFill>
                  <a:prstClr val="black"/>
                </a:solidFill>
                <a:latin typeface="Segoe UI Light" panose="020B0502040204020203" pitchFamily="34" charset="0"/>
                <a:cs typeface="Segoe UI Light" panose="020B0502040204020203" pitchFamily="34" charset="0"/>
              </a:rPr>
              <a:t>Orders </a:t>
            </a:r>
            <a:r>
              <a:rPr lang="en-US" sz="2000" dirty="0">
                <a:solidFill>
                  <a:srgbClr val="808080"/>
                </a:solidFill>
                <a:latin typeface="Segoe UI Light" panose="020B0502040204020203" pitchFamily="34" charset="0"/>
                <a:cs typeface="Segoe UI Light" panose="020B0502040204020203" pitchFamily="34" charset="0"/>
              </a:rPr>
              <a:t>...</a:t>
            </a:r>
          </a:p>
          <a:p>
            <a:pPr lvl="0" fontAlgn="base">
              <a:spcBef>
                <a:spcPct val="0"/>
              </a:spcBef>
              <a:spcAft>
                <a:spcPct val="0"/>
              </a:spcAft>
            </a:pPr>
            <a:r>
              <a:rPr lang="en-US" sz="2000" dirty="0">
                <a:solidFill>
                  <a:srgbClr val="0000FF"/>
                </a:solidFill>
                <a:latin typeface="Segoe UI Light" panose="020B0502040204020203" pitchFamily="34" charset="0"/>
                <a:cs typeface="Segoe UI Light" panose="020B0502040204020203" pitchFamily="34" charset="0"/>
              </a:rPr>
              <a:t>INSERT</a:t>
            </a:r>
            <a:r>
              <a:rPr lang="en-US" sz="2000" dirty="0">
                <a:solidFill>
                  <a:prstClr val="black"/>
                </a:solidFill>
                <a:latin typeface="Segoe UI Light" panose="020B0502040204020203" pitchFamily="34" charset="0"/>
                <a:cs typeface="Segoe UI Light" panose="020B0502040204020203" pitchFamily="34" charset="0"/>
              </a:rPr>
              <a:t> </a:t>
            </a:r>
            <a:r>
              <a:rPr lang="en-US" sz="2000" dirty="0">
                <a:solidFill>
                  <a:srgbClr val="0000FF"/>
                </a:solidFill>
                <a:latin typeface="Segoe UI Light" panose="020B0502040204020203" pitchFamily="34" charset="0"/>
                <a:cs typeface="Segoe UI Light" panose="020B0502040204020203" pitchFamily="34" charset="0"/>
              </a:rPr>
              <a:t>INTO</a:t>
            </a:r>
            <a:r>
              <a:rPr lang="en-US" sz="2000" dirty="0">
                <a:solidFill>
                  <a:prstClr val="black"/>
                </a:solidFill>
                <a:latin typeface="Segoe UI Light" panose="020B0502040204020203" pitchFamily="34" charset="0"/>
                <a:cs typeface="Segoe UI Light" panose="020B0502040204020203" pitchFamily="34" charset="0"/>
              </a:rPr>
              <a:t> Sales</a:t>
            </a:r>
            <a:r>
              <a:rPr lang="en-US" sz="2000" dirty="0">
                <a:solidFill>
                  <a:srgbClr val="808080"/>
                </a:solidFill>
                <a:latin typeface="Segoe UI Light" panose="020B0502040204020203" pitchFamily="34" charset="0"/>
                <a:cs typeface="Segoe UI Light" panose="020B0502040204020203" pitchFamily="34" charset="0"/>
              </a:rPr>
              <a:t>.</a:t>
            </a:r>
            <a:r>
              <a:rPr lang="en-US" sz="2000" dirty="0">
                <a:solidFill>
                  <a:prstClr val="black"/>
                </a:solidFill>
                <a:latin typeface="Segoe UI Light" panose="020B0502040204020203" pitchFamily="34" charset="0"/>
                <a:cs typeface="Segoe UI Light" panose="020B0502040204020203" pitchFamily="34" charset="0"/>
              </a:rPr>
              <a:t>OrderDetails </a:t>
            </a:r>
            <a:r>
              <a:rPr lang="en-US" sz="2000" dirty="0">
                <a:solidFill>
                  <a:srgbClr val="808080"/>
                </a:solidFill>
                <a:latin typeface="Segoe UI Light" panose="020B0502040204020203" pitchFamily="34" charset="0"/>
                <a:cs typeface="Segoe UI Light" panose="020B0502040204020203" pitchFamily="34" charset="0"/>
              </a:rPr>
              <a:t>...</a:t>
            </a:r>
            <a:endParaRPr lang="en-US" sz="2000" dirty="0">
              <a:solidFill>
                <a:srgbClr val="00000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65498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676cf05b-f5c3-4a54-912e-cdb3a1ed7c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Transactions</a:t>
            </a:r>
            <a:endParaRPr lang="en-GB" dirty="0"/>
          </a:p>
        </p:txBody>
      </p:sp>
      <p:grpSp>
        <p:nvGrpSpPr>
          <p:cNvPr id="4" name="Group 3" descr="The slide illustrates the atomic nature of transactions. By grouping related operations into a single transaction, you ensure that that group succeeds or fails as a single unit."/>
          <p:cNvGrpSpPr/>
          <p:nvPr/>
        </p:nvGrpSpPr>
        <p:grpSpPr>
          <a:xfrm>
            <a:off x="537981" y="1082550"/>
            <a:ext cx="8178363" cy="5577712"/>
            <a:chOff x="537981" y="1082550"/>
            <a:chExt cx="8178363" cy="5577712"/>
          </a:xfrm>
        </p:grpSpPr>
        <p:sp>
          <p:nvSpPr>
            <p:cNvPr id="5" name="Rectangle 4"/>
            <p:cNvSpPr/>
            <p:nvPr/>
          </p:nvSpPr>
          <p:spPr bwMode="auto">
            <a:xfrm>
              <a:off x="607635" y="5133332"/>
              <a:ext cx="1645488" cy="848684"/>
            </a:xfrm>
            <a:prstGeom prst="rect">
              <a:avLst/>
            </a:prstGeom>
            <a:solidFill>
              <a:srgbClr val="00188F"/>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r>
                <a:rPr lang="en-GB" dirty="0">
                  <a:solidFill>
                    <a:srgbClr val="FFFFFF"/>
                  </a:solidFill>
                  <a:latin typeface="Segoe UI Light" panose="020B0502040204020203" pitchFamily="34" charset="0"/>
                  <a:cs typeface="Segoe UI Light" panose="020B0502040204020203" pitchFamily="34" charset="0"/>
                </a:rPr>
                <a:t>INSERT INTO</a:t>
              </a:r>
              <a:br>
                <a:rPr lang="en-GB" dirty="0">
                  <a:solidFill>
                    <a:srgbClr val="FFFFFF"/>
                  </a:solidFill>
                  <a:latin typeface="Segoe UI Light" panose="020B0502040204020203" pitchFamily="34" charset="0"/>
                  <a:cs typeface="Segoe UI Light" panose="020B0502040204020203" pitchFamily="34" charset="0"/>
                </a:rPr>
              </a:br>
              <a:r>
                <a:rPr lang="en-GB" dirty="0">
                  <a:solidFill>
                    <a:srgbClr val="FFFFFF"/>
                  </a:solidFill>
                  <a:latin typeface="Segoe UI Light" panose="020B0502040204020203" pitchFamily="34" charset="0"/>
                  <a:cs typeface="Segoe UI Light" panose="020B0502040204020203" pitchFamily="34" charset="0"/>
                </a:rPr>
                <a:t>Orders</a:t>
              </a:r>
            </a:p>
          </p:txBody>
        </p:sp>
        <p:grpSp>
          <p:nvGrpSpPr>
            <p:cNvPr id="6" name="Group 5"/>
            <p:cNvGrpSpPr/>
            <p:nvPr/>
          </p:nvGrpSpPr>
          <p:grpSpPr>
            <a:xfrm>
              <a:off x="866499" y="1897261"/>
              <a:ext cx="1544320" cy="1741441"/>
              <a:chOff x="863817" y="1295454"/>
              <a:chExt cx="1544320" cy="1741441"/>
            </a:xfrm>
          </p:grpSpPr>
          <p:pic>
            <p:nvPicPr>
              <p:cNvPr id="25" name="Picture 24"/>
              <p:cNvPicPr>
                <a:picLocks noChangeAspect="1"/>
              </p:cNvPicPr>
              <p:nvPr/>
            </p:nvPicPr>
            <p:blipFill>
              <a:blip r:embed="rId3"/>
              <a:stretch>
                <a:fillRect/>
              </a:stretch>
            </p:blipFill>
            <p:spPr>
              <a:xfrm>
                <a:off x="863817" y="1295454"/>
                <a:ext cx="822744" cy="1548693"/>
              </a:xfrm>
              <a:prstGeom prst="rect">
                <a:avLst/>
              </a:prstGeom>
            </p:spPr>
          </p:pic>
          <p:sp>
            <p:nvSpPr>
              <p:cNvPr id="26" name="Flowchart: Magnetic Disk 25"/>
              <p:cNvSpPr/>
              <p:nvPr/>
            </p:nvSpPr>
            <p:spPr bwMode="auto">
              <a:xfrm>
                <a:off x="1412458" y="2285055"/>
                <a:ext cx="995679" cy="751840"/>
              </a:xfrm>
              <a:prstGeom prst="flowChartMagneticDisk">
                <a:avLst/>
              </a:prstGeom>
              <a:solidFill>
                <a:srgbClr val="008A00"/>
              </a:solidFill>
              <a:ln w="9525" cap="flat" cmpd="sng" algn="ctr">
                <a:solidFill>
                  <a:srgbClr val="BBD90A"/>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GB" b="1" dirty="0">
                  <a:solidFill>
                    <a:srgbClr val="000000"/>
                  </a:solidFill>
                  <a:latin typeface="Verdana" pitchFamily="34" charset="0"/>
                  <a:cs typeface="Arial" charset="0"/>
                </a:endParaRPr>
              </a:p>
            </p:txBody>
          </p:sp>
        </p:grpSp>
        <p:sp>
          <p:nvSpPr>
            <p:cNvPr id="7" name="Rectangle 6"/>
            <p:cNvSpPr/>
            <p:nvPr/>
          </p:nvSpPr>
          <p:spPr bwMode="auto">
            <a:xfrm>
              <a:off x="2426058" y="5133332"/>
              <a:ext cx="1645488" cy="848684"/>
            </a:xfrm>
            <a:prstGeom prst="rect">
              <a:avLst/>
            </a:prstGeom>
            <a:solidFill>
              <a:srgbClr val="00188F"/>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r>
                <a:rPr lang="en-GB" dirty="0">
                  <a:solidFill>
                    <a:srgbClr val="FFFFFF"/>
                  </a:solidFill>
                  <a:latin typeface="Segoe UI Light" panose="020B0502040204020203" pitchFamily="34" charset="0"/>
                  <a:cs typeface="Segoe UI Light" panose="020B0502040204020203" pitchFamily="34" charset="0"/>
                </a:rPr>
                <a:t>INSERT INTO</a:t>
              </a:r>
              <a:br>
                <a:rPr lang="en-GB" dirty="0">
                  <a:solidFill>
                    <a:srgbClr val="FFFFFF"/>
                  </a:solidFill>
                  <a:latin typeface="Segoe UI Light" panose="020B0502040204020203" pitchFamily="34" charset="0"/>
                  <a:cs typeface="Segoe UI Light" panose="020B0502040204020203" pitchFamily="34" charset="0"/>
                </a:rPr>
              </a:br>
              <a:r>
                <a:rPr lang="en-GB" dirty="0">
                  <a:solidFill>
                    <a:srgbClr val="FFFFFF"/>
                  </a:solidFill>
                  <a:latin typeface="Segoe UI Light" panose="020B0502040204020203" pitchFamily="34" charset="0"/>
                  <a:cs typeface="Segoe UI Light" panose="020B0502040204020203" pitchFamily="34" charset="0"/>
                </a:rPr>
                <a:t>Payments</a:t>
              </a:r>
            </a:p>
          </p:txBody>
        </p:sp>
        <p:cxnSp>
          <p:nvCxnSpPr>
            <p:cNvPr id="8" name="Straight Arrow Connector 7"/>
            <p:cNvCxnSpPr>
              <a:stCxn id="7" idx="0"/>
            </p:cNvCxnSpPr>
            <p:nvPr/>
          </p:nvCxnSpPr>
          <p:spPr bwMode="auto">
            <a:xfrm flipH="1" flipV="1">
              <a:off x="2121259" y="3863487"/>
              <a:ext cx="1127543" cy="1269845"/>
            </a:xfrm>
            <a:prstGeom prst="straightConnector1">
              <a:avLst/>
            </a:prstGeom>
            <a:gradFill rotWithShape="1">
              <a:gsLst>
                <a:gs pos="0">
                  <a:srgbClr val="E4CD9A"/>
                </a:gs>
                <a:gs pos="100000">
                  <a:srgbClr val="EEEFD7"/>
                </a:gs>
              </a:gsLst>
              <a:lin ang="2700000" scaled="1"/>
            </a:gradFill>
            <a:ln w="19050" cap="flat" cmpd="sng" algn="ctr">
              <a:solidFill>
                <a:srgbClr val="D61220"/>
              </a:solidFill>
              <a:prstDash val="solid"/>
              <a:round/>
              <a:headEnd type="none" w="med" len="med"/>
              <a:tailEnd type="triangle" w="lg" len="lg"/>
            </a:ln>
            <a:effectLst/>
          </p:spPr>
        </p:cxnSp>
        <p:cxnSp>
          <p:nvCxnSpPr>
            <p:cNvPr id="9" name="Straight Arrow Connector 8"/>
            <p:cNvCxnSpPr>
              <a:stCxn id="5" idx="0"/>
            </p:cNvCxnSpPr>
            <p:nvPr/>
          </p:nvCxnSpPr>
          <p:spPr bwMode="auto">
            <a:xfrm flipH="1" flipV="1">
              <a:off x="1415140" y="3863487"/>
              <a:ext cx="15239" cy="1269845"/>
            </a:xfrm>
            <a:prstGeom prst="straightConnector1">
              <a:avLst/>
            </a:prstGeom>
            <a:gradFill rotWithShape="1">
              <a:gsLst>
                <a:gs pos="0">
                  <a:srgbClr val="E4CD9A"/>
                </a:gs>
                <a:gs pos="100000">
                  <a:srgbClr val="EEEFD7"/>
                </a:gs>
              </a:gsLst>
              <a:lin ang="2700000" scaled="1"/>
            </a:gradFill>
            <a:ln w="19050" cap="flat" cmpd="sng" algn="ctr">
              <a:solidFill>
                <a:srgbClr val="D61220"/>
              </a:solidFill>
              <a:prstDash val="solid"/>
              <a:round/>
              <a:headEnd type="none" w="med" len="med"/>
              <a:tailEnd type="triangle" w="lg" len="lg"/>
            </a:ln>
            <a:effectLst/>
          </p:spPr>
        </p:cxnSp>
        <p:sp>
          <p:nvSpPr>
            <p:cNvPr id="10" name="Explosion 2 9"/>
            <p:cNvSpPr/>
            <p:nvPr/>
          </p:nvSpPr>
          <p:spPr bwMode="auto">
            <a:xfrm>
              <a:off x="2253123" y="3963250"/>
              <a:ext cx="2006058" cy="972766"/>
            </a:xfrm>
            <a:prstGeom prst="irregularSeal2">
              <a:avLst/>
            </a:prstGeom>
            <a:solidFill>
              <a:srgbClr val="FF8C00"/>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r>
                <a:rPr lang="en-GB" dirty="0">
                  <a:solidFill>
                    <a:srgbClr val="000000"/>
                  </a:solidFill>
                  <a:latin typeface="Segoe UI Light" panose="020B0502040204020203" pitchFamily="34" charset="0"/>
                  <a:cs typeface="Segoe UI Light" panose="020B0502040204020203" pitchFamily="34" charset="0"/>
                </a:rPr>
                <a:t>Error</a:t>
              </a:r>
            </a:p>
          </p:txBody>
        </p:sp>
        <p:sp>
          <p:nvSpPr>
            <p:cNvPr id="11" name="TextBox 10"/>
            <p:cNvSpPr txBox="1"/>
            <p:nvPr/>
          </p:nvSpPr>
          <p:spPr>
            <a:xfrm>
              <a:off x="589714" y="1082550"/>
              <a:ext cx="2918876" cy="461665"/>
            </a:xfrm>
            <a:prstGeom prst="rect">
              <a:avLst/>
            </a:prstGeom>
            <a:noFill/>
          </p:spPr>
          <p:txBody>
            <a:bodyPr wrap="none" rtlCol="0">
              <a:spAutoFit/>
            </a:bodyPr>
            <a:lstStyle/>
            <a:p>
              <a:pPr lvl="0" fontAlgn="base">
                <a:spcBef>
                  <a:spcPct val="0"/>
                </a:spcBef>
                <a:spcAft>
                  <a:spcPct val="0"/>
                </a:spcAft>
              </a:pPr>
              <a:r>
                <a:rPr lang="en-GB" sz="2400" dirty="0">
                  <a:solidFill>
                    <a:srgbClr val="000000"/>
                  </a:solidFill>
                  <a:latin typeface="Segoe UI Light" panose="020B0502040204020203" pitchFamily="34" charset="0"/>
                  <a:cs typeface="Segoe UI Light" panose="020B0502040204020203" pitchFamily="34" charset="0"/>
                </a:rPr>
                <a:t>Without Transactions:</a:t>
              </a:r>
            </a:p>
          </p:txBody>
        </p:sp>
        <p:sp>
          <p:nvSpPr>
            <p:cNvPr id="12" name="TextBox 11"/>
            <p:cNvSpPr txBox="1"/>
            <p:nvPr/>
          </p:nvSpPr>
          <p:spPr>
            <a:xfrm>
              <a:off x="537981" y="6260152"/>
              <a:ext cx="3446777" cy="400110"/>
            </a:xfrm>
            <a:prstGeom prst="rect">
              <a:avLst/>
            </a:prstGeom>
            <a:noFill/>
          </p:spPr>
          <p:txBody>
            <a:bodyPr wrap="none" rtlCol="0">
              <a:spAutoFit/>
            </a:bodyPr>
            <a:lstStyle/>
            <a:p>
              <a:pPr lvl="0" fontAlgn="base">
                <a:spcBef>
                  <a:spcPct val="0"/>
                </a:spcBef>
                <a:spcAft>
                  <a:spcPct val="0"/>
                </a:spcAft>
              </a:pPr>
              <a:r>
                <a:rPr lang="en-GB" sz="2000" dirty="0">
                  <a:solidFill>
                    <a:srgbClr val="000000"/>
                  </a:solidFill>
                  <a:latin typeface="Segoe UI Light" panose="020B0502040204020203" pitchFamily="34" charset="0"/>
                  <a:cs typeface="Segoe UI Light" panose="020B0502040204020203" pitchFamily="34" charset="0"/>
                </a:rPr>
                <a:t>Result: Order with no Payment</a:t>
              </a:r>
            </a:p>
          </p:txBody>
        </p:sp>
        <p:sp>
          <p:nvSpPr>
            <p:cNvPr id="13" name="Rectangle 12"/>
            <p:cNvSpPr/>
            <p:nvPr/>
          </p:nvSpPr>
          <p:spPr bwMode="auto">
            <a:xfrm>
              <a:off x="4946590" y="5133332"/>
              <a:ext cx="1645488" cy="848684"/>
            </a:xfrm>
            <a:prstGeom prst="rect">
              <a:avLst/>
            </a:prstGeom>
            <a:solidFill>
              <a:srgbClr val="00188F"/>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r>
                <a:rPr lang="en-GB" dirty="0">
                  <a:solidFill>
                    <a:srgbClr val="FFFFFF"/>
                  </a:solidFill>
                  <a:latin typeface="Segoe UI Light" panose="020B0502040204020203" pitchFamily="34" charset="0"/>
                  <a:cs typeface="Segoe UI Light" panose="020B0502040204020203" pitchFamily="34" charset="0"/>
                </a:rPr>
                <a:t>INSERT INTO</a:t>
              </a:r>
              <a:br>
                <a:rPr lang="en-GB" dirty="0">
                  <a:solidFill>
                    <a:srgbClr val="FFFFFF"/>
                  </a:solidFill>
                  <a:latin typeface="Segoe UI Light" panose="020B0502040204020203" pitchFamily="34" charset="0"/>
                  <a:cs typeface="Segoe UI Light" panose="020B0502040204020203" pitchFamily="34" charset="0"/>
                </a:rPr>
              </a:br>
              <a:r>
                <a:rPr lang="en-GB" dirty="0">
                  <a:solidFill>
                    <a:srgbClr val="FFFFFF"/>
                  </a:solidFill>
                  <a:latin typeface="Segoe UI Light" panose="020B0502040204020203" pitchFamily="34" charset="0"/>
                  <a:cs typeface="Segoe UI Light" panose="020B0502040204020203" pitchFamily="34" charset="0"/>
                </a:rPr>
                <a:t>Orders</a:t>
              </a:r>
            </a:p>
          </p:txBody>
        </p:sp>
        <p:grpSp>
          <p:nvGrpSpPr>
            <p:cNvPr id="14" name="Group 13"/>
            <p:cNvGrpSpPr/>
            <p:nvPr/>
          </p:nvGrpSpPr>
          <p:grpSpPr>
            <a:xfrm>
              <a:off x="5205454" y="1897261"/>
              <a:ext cx="1544320" cy="1741441"/>
              <a:chOff x="863817" y="1295454"/>
              <a:chExt cx="1544320" cy="1741441"/>
            </a:xfrm>
          </p:grpSpPr>
          <p:pic>
            <p:nvPicPr>
              <p:cNvPr id="23" name="Picture 22"/>
              <p:cNvPicPr>
                <a:picLocks noChangeAspect="1"/>
              </p:cNvPicPr>
              <p:nvPr/>
            </p:nvPicPr>
            <p:blipFill>
              <a:blip r:embed="rId3"/>
              <a:stretch>
                <a:fillRect/>
              </a:stretch>
            </p:blipFill>
            <p:spPr>
              <a:xfrm>
                <a:off x="863817" y="1295454"/>
                <a:ext cx="822744" cy="1548693"/>
              </a:xfrm>
              <a:prstGeom prst="rect">
                <a:avLst/>
              </a:prstGeom>
            </p:spPr>
          </p:pic>
          <p:sp>
            <p:nvSpPr>
              <p:cNvPr id="24" name="Flowchart: Magnetic Disk 23"/>
              <p:cNvSpPr/>
              <p:nvPr/>
            </p:nvSpPr>
            <p:spPr bwMode="auto">
              <a:xfrm>
                <a:off x="1412458" y="2285055"/>
                <a:ext cx="995679" cy="751840"/>
              </a:xfrm>
              <a:prstGeom prst="flowChartMagneticDisk">
                <a:avLst/>
              </a:prstGeom>
              <a:solidFill>
                <a:srgbClr val="008A00"/>
              </a:solidFill>
              <a:ln w="9525" cap="flat" cmpd="sng" algn="ctr">
                <a:solidFill>
                  <a:srgbClr val="BBD90A"/>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GB" b="1" dirty="0">
                  <a:solidFill>
                    <a:srgbClr val="000000"/>
                  </a:solidFill>
                  <a:latin typeface="Verdana" pitchFamily="34" charset="0"/>
                  <a:cs typeface="Arial" charset="0"/>
                </a:endParaRPr>
              </a:p>
            </p:txBody>
          </p:sp>
        </p:grpSp>
        <p:sp>
          <p:nvSpPr>
            <p:cNvPr id="15" name="Rectangle 14"/>
            <p:cNvSpPr/>
            <p:nvPr/>
          </p:nvSpPr>
          <p:spPr bwMode="auto">
            <a:xfrm>
              <a:off x="6765013" y="5133332"/>
              <a:ext cx="1645488" cy="848684"/>
            </a:xfrm>
            <a:prstGeom prst="rect">
              <a:avLst/>
            </a:prstGeom>
            <a:solidFill>
              <a:srgbClr val="00188F"/>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r>
                <a:rPr lang="en-GB" dirty="0">
                  <a:solidFill>
                    <a:srgbClr val="FFFFFF"/>
                  </a:solidFill>
                  <a:latin typeface="Segoe UI Light" panose="020B0502040204020203" pitchFamily="34" charset="0"/>
                  <a:cs typeface="Segoe UI Light" panose="020B0502040204020203" pitchFamily="34" charset="0"/>
                </a:rPr>
                <a:t>INSERT INTO</a:t>
              </a:r>
              <a:br>
                <a:rPr lang="en-GB" dirty="0">
                  <a:solidFill>
                    <a:srgbClr val="FFFFFF"/>
                  </a:solidFill>
                  <a:latin typeface="Segoe UI Light" panose="020B0502040204020203" pitchFamily="34" charset="0"/>
                  <a:cs typeface="Segoe UI Light" panose="020B0502040204020203" pitchFamily="34" charset="0"/>
                </a:rPr>
              </a:br>
              <a:r>
                <a:rPr lang="en-GB" dirty="0">
                  <a:solidFill>
                    <a:srgbClr val="FFFFFF"/>
                  </a:solidFill>
                  <a:latin typeface="Segoe UI Light" panose="020B0502040204020203" pitchFamily="34" charset="0"/>
                  <a:cs typeface="Segoe UI Light" panose="020B0502040204020203" pitchFamily="34" charset="0"/>
                </a:rPr>
                <a:t>Payments</a:t>
              </a:r>
            </a:p>
          </p:txBody>
        </p:sp>
        <p:cxnSp>
          <p:nvCxnSpPr>
            <p:cNvPr id="16" name="Straight Arrow Connector 15"/>
            <p:cNvCxnSpPr>
              <a:stCxn id="15" idx="0"/>
            </p:cNvCxnSpPr>
            <p:nvPr/>
          </p:nvCxnSpPr>
          <p:spPr bwMode="auto">
            <a:xfrm flipH="1" flipV="1">
              <a:off x="6460214" y="3863487"/>
              <a:ext cx="1127543" cy="1269845"/>
            </a:xfrm>
            <a:prstGeom prst="straightConnector1">
              <a:avLst/>
            </a:prstGeom>
            <a:gradFill rotWithShape="1">
              <a:gsLst>
                <a:gs pos="0">
                  <a:srgbClr val="E4CD9A"/>
                </a:gs>
                <a:gs pos="100000">
                  <a:srgbClr val="EEEFD7"/>
                </a:gs>
              </a:gsLst>
              <a:lin ang="2700000" scaled="1"/>
            </a:gradFill>
            <a:ln w="19050" cap="flat" cmpd="sng" algn="ctr">
              <a:solidFill>
                <a:srgbClr val="D61220"/>
              </a:solidFill>
              <a:prstDash val="solid"/>
              <a:round/>
              <a:headEnd type="none" w="med" len="med"/>
              <a:tailEnd type="triangle" w="lg" len="lg"/>
            </a:ln>
            <a:effectLst/>
          </p:spPr>
        </p:cxnSp>
        <p:cxnSp>
          <p:nvCxnSpPr>
            <p:cNvPr id="17" name="Straight Arrow Connector 16"/>
            <p:cNvCxnSpPr>
              <a:stCxn id="13" idx="0"/>
            </p:cNvCxnSpPr>
            <p:nvPr/>
          </p:nvCxnSpPr>
          <p:spPr bwMode="auto">
            <a:xfrm flipH="1" flipV="1">
              <a:off x="5754095" y="3863487"/>
              <a:ext cx="15239" cy="1269845"/>
            </a:xfrm>
            <a:prstGeom prst="straightConnector1">
              <a:avLst/>
            </a:prstGeom>
            <a:gradFill rotWithShape="1">
              <a:gsLst>
                <a:gs pos="0">
                  <a:srgbClr val="E4CD9A"/>
                </a:gs>
                <a:gs pos="100000">
                  <a:srgbClr val="EEEFD7"/>
                </a:gs>
              </a:gsLst>
              <a:lin ang="2700000" scaled="1"/>
            </a:gradFill>
            <a:ln w="19050" cap="flat" cmpd="sng" algn="ctr">
              <a:solidFill>
                <a:srgbClr val="D61220"/>
              </a:solidFill>
              <a:prstDash val="solid"/>
              <a:round/>
              <a:headEnd type="none" w="med" len="med"/>
              <a:tailEnd type="triangle" w="lg" len="lg"/>
            </a:ln>
            <a:effectLst/>
          </p:spPr>
        </p:cxnSp>
        <p:sp>
          <p:nvSpPr>
            <p:cNvPr id="18" name="TextBox 17"/>
            <p:cNvSpPr txBox="1"/>
            <p:nvPr/>
          </p:nvSpPr>
          <p:spPr>
            <a:xfrm>
              <a:off x="4928669" y="1082550"/>
              <a:ext cx="2489271" cy="461665"/>
            </a:xfrm>
            <a:prstGeom prst="rect">
              <a:avLst/>
            </a:prstGeom>
            <a:noFill/>
          </p:spPr>
          <p:txBody>
            <a:bodyPr wrap="none" rtlCol="0">
              <a:spAutoFit/>
            </a:bodyPr>
            <a:lstStyle/>
            <a:p>
              <a:pPr lvl="0" fontAlgn="base">
                <a:spcBef>
                  <a:spcPct val="0"/>
                </a:spcBef>
                <a:spcAft>
                  <a:spcPct val="0"/>
                </a:spcAft>
              </a:pPr>
              <a:r>
                <a:rPr lang="en-GB" sz="2400" dirty="0">
                  <a:solidFill>
                    <a:srgbClr val="000000"/>
                  </a:solidFill>
                  <a:latin typeface="Segoe UI Light" panose="020B0502040204020203" pitchFamily="34" charset="0"/>
                  <a:cs typeface="Segoe UI Light" panose="020B0502040204020203" pitchFamily="34" charset="0"/>
                </a:rPr>
                <a:t>With Transactions:</a:t>
              </a:r>
            </a:p>
          </p:txBody>
        </p:sp>
        <p:sp>
          <p:nvSpPr>
            <p:cNvPr id="19" name="TextBox 18"/>
            <p:cNvSpPr txBox="1"/>
            <p:nvPr/>
          </p:nvSpPr>
          <p:spPr>
            <a:xfrm>
              <a:off x="4876936" y="6260152"/>
              <a:ext cx="3810659" cy="400110"/>
            </a:xfrm>
            <a:prstGeom prst="rect">
              <a:avLst/>
            </a:prstGeom>
            <a:noFill/>
          </p:spPr>
          <p:txBody>
            <a:bodyPr wrap="none" rtlCol="0">
              <a:spAutoFit/>
            </a:bodyPr>
            <a:lstStyle/>
            <a:p>
              <a:pPr lvl="0" fontAlgn="base">
                <a:spcBef>
                  <a:spcPct val="0"/>
                </a:spcBef>
                <a:spcAft>
                  <a:spcPct val="0"/>
                </a:spcAft>
              </a:pPr>
              <a:r>
                <a:rPr lang="en-GB" sz="2000" dirty="0">
                  <a:solidFill>
                    <a:srgbClr val="000000"/>
                  </a:solidFill>
                  <a:latin typeface="Segoe UI Light" panose="020B0502040204020203" pitchFamily="34" charset="0"/>
                  <a:cs typeface="Segoe UI Light" panose="020B0502040204020203" pitchFamily="34" charset="0"/>
                </a:rPr>
                <a:t>Result: No Order and no Payment</a:t>
              </a:r>
            </a:p>
          </p:txBody>
        </p:sp>
        <p:sp>
          <p:nvSpPr>
            <p:cNvPr id="20" name="Rectangle 19"/>
            <p:cNvSpPr/>
            <p:nvPr/>
          </p:nvSpPr>
          <p:spPr bwMode="auto">
            <a:xfrm>
              <a:off x="4697391" y="4052681"/>
              <a:ext cx="3951311" cy="2126651"/>
            </a:xfrm>
            <a:prstGeom prst="rect">
              <a:avLst/>
            </a:prstGeom>
            <a:noFill/>
            <a:ln w="19050" cap="flat" cmpd="sng" algn="ctr">
              <a:solidFill>
                <a:srgbClr val="6DC2E9"/>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GB" b="1" dirty="0">
                <a:solidFill>
                  <a:srgbClr val="000000"/>
                </a:solidFill>
                <a:latin typeface="Verdana" pitchFamily="34" charset="0"/>
                <a:cs typeface="Arial" charset="0"/>
              </a:endParaRPr>
            </a:p>
          </p:txBody>
        </p:sp>
        <p:sp>
          <p:nvSpPr>
            <p:cNvPr id="21" name="Explosion 2 20"/>
            <p:cNvSpPr/>
            <p:nvPr/>
          </p:nvSpPr>
          <p:spPr bwMode="auto">
            <a:xfrm>
              <a:off x="6419408" y="4059587"/>
              <a:ext cx="2006058" cy="972766"/>
            </a:xfrm>
            <a:prstGeom prst="irregularSeal2">
              <a:avLst/>
            </a:prstGeom>
            <a:solidFill>
              <a:srgbClr val="FF8C00"/>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r>
                <a:rPr lang="en-GB" dirty="0">
                  <a:solidFill>
                    <a:srgbClr val="000000"/>
                  </a:solidFill>
                  <a:latin typeface="Segoe UI Light" panose="020B0502040204020203" pitchFamily="34" charset="0"/>
                  <a:cs typeface="Segoe UI Light" panose="020B0502040204020203" pitchFamily="34" charset="0"/>
                </a:rPr>
                <a:t>Error</a:t>
              </a:r>
            </a:p>
          </p:txBody>
        </p:sp>
        <p:sp>
          <p:nvSpPr>
            <p:cNvPr id="22" name="TextBox 21"/>
            <p:cNvSpPr txBox="1"/>
            <p:nvPr/>
          </p:nvSpPr>
          <p:spPr>
            <a:xfrm>
              <a:off x="7332760" y="3612161"/>
              <a:ext cx="1383584" cy="400110"/>
            </a:xfrm>
            <a:prstGeom prst="rect">
              <a:avLst/>
            </a:prstGeom>
            <a:noFill/>
          </p:spPr>
          <p:txBody>
            <a:bodyPr wrap="none" rtlCol="0">
              <a:spAutoFit/>
            </a:bodyPr>
            <a:lstStyle/>
            <a:p>
              <a:pPr lvl="0" fontAlgn="base">
                <a:spcBef>
                  <a:spcPct val="0"/>
                </a:spcBef>
                <a:spcAft>
                  <a:spcPct val="0"/>
                </a:spcAft>
              </a:pPr>
              <a:r>
                <a:rPr lang="en-GB" sz="2000" dirty="0">
                  <a:solidFill>
                    <a:srgbClr val="000000"/>
                  </a:solidFill>
                  <a:latin typeface="Segoe UI Light" panose="020B0502040204020203" pitchFamily="34" charset="0"/>
                  <a:cs typeface="Segoe UI Light" panose="020B0502040204020203" pitchFamily="34" charset="0"/>
                </a:rPr>
                <a:t>Transaction</a:t>
              </a:r>
            </a:p>
          </p:txBody>
        </p:sp>
      </p:grpSp>
    </p:spTree>
    <p:extLst>
      <p:ext uri="{BB962C8B-B14F-4D97-AF65-F5344CB8AC3E}">
        <p14:creationId xmlns:p14="http://schemas.microsoft.com/office/powerpoint/2010/main" val="6907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Need for Transactions: Issues with Batches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To work around this situation, you will need to direct SQL Server to treat the batch as a transaction; you will learn more about creating transactions in the next topic</a:t>
            </a:r>
          </a:p>
          <a:p>
            <a:pPr lvl="0"/>
            <a:endParaRPr lang="en-US" kern="0" dirty="0">
              <a:solidFill>
                <a:srgbClr val="000000"/>
              </a:solidFill>
            </a:endParaRPr>
          </a:p>
        </p:txBody>
      </p:sp>
      <p:sp>
        <p:nvSpPr>
          <p:cNvPr id="5" name="AutoShape 3"/>
          <p:cNvSpPr>
            <a:spLocks noChangeArrowheads="1"/>
          </p:cNvSpPr>
          <p:nvPr/>
        </p:nvSpPr>
        <p:spPr bwMode="auto">
          <a:xfrm>
            <a:off x="1023234" y="3339584"/>
            <a:ext cx="7581418" cy="2973050"/>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dirty="0">
                <a:solidFill>
                  <a:srgbClr val="008000"/>
                </a:solidFill>
                <a:latin typeface="Lucida Sans Unicode" panose="020B0602030504020204" pitchFamily="34" charset="0"/>
                <a:cs typeface="Lucida Sans Unicode" panose="020B0602030504020204" pitchFamily="34" charset="0"/>
              </a:rPr>
              <a:t>--Batch without transaction management</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BEGIN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TRY</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	INSERT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INTO</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Orders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--Insert succeeds</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	INSERT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INTO</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OrderDetails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--Insert fails</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END</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TRY</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BEGIN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CATCH</a:t>
            </a:r>
          </a:p>
          <a:p>
            <a:pPr lvl="0" fontAlgn="base">
              <a:spcBef>
                <a:spcPct val="0"/>
              </a:spcBef>
              <a:spcAft>
                <a:spcPct val="0"/>
              </a:spcAft>
            </a:pPr>
            <a:r>
              <a:rPr lang="en-US" dirty="0">
                <a:solidFill>
                  <a:srgbClr val="008000"/>
                </a:solidFill>
                <a:latin typeface="Lucida Sans Unicode" panose="020B0602030504020204" pitchFamily="34" charset="0"/>
                <a:cs typeface="Lucida Sans Unicode" panose="020B0602030504020204" pitchFamily="34" charset="0"/>
              </a:rPr>
              <a:t>	--Inserted rows still exist in Sales.Orders Table</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	SELECT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ERROR_NUMBER</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END</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CATCH;</a:t>
            </a:r>
          </a:p>
        </p:txBody>
      </p:sp>
    </p:spTree>
    <p:extLst>
      <p:ext uri="{BB962C8B-B14F-4D97-AF65-F5344CB8AC3E}">
        <p14:creationId xmlns:p14="http://schemas.microsoft.com/office/powerpoint/2010/main" val="270244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Transactions Extend Batches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Transaction commands identify blocks of code that must succeed or fail together and provide points where the database engine can roll back, or undo, operations:</a:t>
            </a:r>
          </a:p>
          <a:p>
            <a:pPr lvl="0"/>
            <a:endParaRPr lang="en-US" kern="0" dirty="0">
              <a:solidFill>
                <a:srgbClr val="000000"/>
              </a:solidFill>
            </a:endParaRPr>
          </a:p>
        </p:txBody>
      </p:sp>
      <p:sp>
        <p:nvSpPr>
          <p:cNvPr id="5" name="AutoShape 3"/>
          <p:cNvSpPr>
            <a:spLocks noChangeArrowheads="1"/>
          </p:cNvSpPr>
          <p:nvPr/>
        </p:nvSpPr>
        <p:spPr bwMode="auto">
          <a:xfrm>
            <a:off x="731134" y="2875481"/>
            <a:ext cx="7581418" cy="3416320"/>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BEGIN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TRY</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	BEGIN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TRANSACTION</a:t>
            </a:r>
            <a:r>
              <a:rPr lang="en-US" dirty="0">
                <a:solidFill>
                  <a:prstClr val="black"/>
                </a:solidFill>
                <a:latin typeface="Lucida Sans Unicode" panose="020B0602030504020204" pitchFamily="34" charset="0"/>
                <a:cs typeface="Lucida Sans Unicode" panose="020B0602030504020204" pitchFamily="34" charset="0"/>
              </a:rPr>
              <a:t> </a:t>
            </a:r>
            <a:endParaRPr lang="en-US" dirty="0">
              <a:solidFill>
                <a:srgbClr val="0000FF"/>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INSERT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INTO</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Orders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--Insert succeeds</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INSERT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INTO</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OrderDetails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--Insert fails</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	COMMIT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TRANSACTION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 If no errors, transaction	-- completes</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END</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TRY</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BEGIN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CATCH</a:t>
            </a:r>
          </a:p>
          <a:p>
            <a:pPr lvl="1" fontAlgn="base">
              <a:spcBef>
                <a:spcPct val="0"/>
              </a:spcBef>
              <a:spcAft>
                <a:spcPct val="0"/>
              </a:spcAft>
            </a:pPr>
            <a:r>
              <a:rPr lang="en-US" dirty="0">
                <a:solidFill>
                  <a:srgbClr val="008000"/>
                </a:solidFill>
                <a:latin typeface="Lucida Sans Unicode" panose="020B0602030504020204" pitchFamily="34" charset="0"/>
                <a:cs typeface="Lucida Sans Unicode" panose="020B0602030504020204" pitchFamily="34" charset="0"/>
              </a:rPr>
              <a:t> --Inserted rows still exist in Sales.Orders Table</a:t>
            </a:r>
          </a:p>
          <a:p>
            <a:pPr lvl="1"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SELECT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ERROR_NUMBER</a:t>
            </a:r>
            <a:r>
              <a:rPr lang="en-US" dirty="0">
                <a:solidFill>
                  <a:srgbClr val="808080"/>
                </a:solidFill>
                <a:latin typeface="Lucida Sans Unicode" panose="020B0602030504020204" pitchFamily="34" charset="0"/>
                <a:cs typeface="Lucida Sans Unicode" panose="020B0602030504020204" pitchFamily="34" charset="0"/>
              </a:rPr>
              <a:t>()</a:t>
            </a:r>
          </a:p>
          <a:p>
            <a:pPr lvl="1"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ROLLBACK</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TRANSACTION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8000"/>
                </a:solidFill>
                <a:latin typeface="Lucida Sans Unicode" panose="020B0602030504020204" pitchFamily="34" charset="0"/>
                <a:cs typeface="Lucida Sans Unicode" panose="020B0602030504020204" pitchFamily="34" charset="0"/>
              </a:rPr>
              <a:t>--Any transaction work undone</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END</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CATCH;</a:t>
            </a:r>
          </a:p>
        </p:txBody>
      </p:sp>
    </p:spTree>
    <p:extLst>
      <p:ext uri="{BB962C8B-B14F-4D97-AF65-F5344CB8AC3E}">
        <p14:creationId xmlns:p14="http://schemas.microsoft.com/office/powerpoint/2010/main" val="161765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4fdc5abf-5275-47f1-8422-8b9149dbe0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Transactions and the Database Engine</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transactions</a:t>
            </a:r>
          </a:p>
          <a:p>
            <a:pPr lvl="0"/>
            <a:endParaRPr lang="en-US" kern="0" dirty="0">
              <a:solidFill>
                <a:srgbClr val="000000"/>
              </a:solidFill>
            </a:endParaRPr>
          </a:p>
        </p:txBody>
      </p:sp>
    </p:spTree>
    <p:extLst>
      <p:ext uri="{BB962C8B-B14F-4D97-AF65-F5344CB8AC3E}">
        <p14:creationId xmlns:p14="http://schemas.microsoft.com/office/powerpoint/2010/main" val="199362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Controlling Transactions</a:t>
            </a:r>
            <a:endParaRPr lang="en-GB" dirty="0"/>
          </a:p>
        </p:txBody>
      </p:sp>
      <p:sp>
        <p:nvSpPr>
          <p:cNvPr id="3" name="Text Placeholder 2"/>
          <p:cNvSpPr>
            <a:spLocks noGrp="1"/>
          </p:cNvSpPr>
          <p:nvPr>
            <p:ph type="body" idx="1"/>
          </p:nvPr>
        </p:nvSpPr>
        <p:spPr/>
        <p:txBody>
          <a:bodyPr/>
          <a:lstStyle/>
          <a:p>
            <a:r>
              <a:rPr lang="en-GB" dirty="0" smtClean="0"/>
              <a:t>BEGIN TRANSACTION
COMMIT TRANSACTION
ROLLBACK TRANSACTION
Using XACT_ABORT
Demonstration: Controlling Transactions</a:t>
            </a:r>
            <a:endParaRPr lang="en-GB" dirty="0"/>
          </a:p>
        </p:txBody>
      </p:sp>
    </p:spTree>
    <p:extLst>
      <p:ext uri="{BB962C8B-B14F-4D97-AF65-F5344CB8AC3E}">
        <p14:creationId xmlns:p14="http://schemas.microsoft.com/office/powerpoint/2010/main" val="3428755147"/>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4</TotalTime>
  <Words>1900</Words>
  <Application>Microsoft Office PowerPoint</Application>
  <PresentationFormat>On-screen Show (4:3)</PresentationFormat>
  <Paragraphs>251</Paragraphs>
  <Slides>18</Slides>
  <Notes>18</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18</vt:i4>
      </vt:variant>
    </vt:vector>
  </HeadingPairs>
  <TitlesOfParts>
    <vt:vector size="44" baseType="lpstr">
      <vt:lpstr>Arial</vt:lpstr>
      <vt:lpstr>Times New Roman</vt:lpstr>
      <vt:lpstr>Verdana</vt:lpstr>
      <vt:lpstr>Wingdings</vt:lpstr>
      <vt:lpstr>Lucida Sans Unicode</vt:lpstr>
      <vt:lpstr>Segoe UI Light</vt:lpstr>
      <vt:lpstr>Segoe UI</vt:lpstr>
      <vt:lpstr>굴림</vt:lpstr>
      <vt:lpstr>Calibri</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Module 18</vt:lpstr>
      <vt:lpstr>Module Overview</vt:lpstr>
      <vt:lpstr>Lesson 1: Transactions and the Database Engine</vt:lpstr>
      <vt:lpstr>Defining Transactions</vt:lpstr>
      <vt:lpstr>Understanding Transactions</vt:lpstr>
      <vt:lpstr>The Need for Transactions: Issues with Batches</vt:lpstr>
      <vt:lpstr>Transactions Extend Batches</vt:lpstr>
      <vt:lpstr>Demonstration: Transactions and the Database Engine</vt:lpstr>
      <vt:lpstr>Lesson 2: Controlling Transactions</vt:lpstr>
      <vt:lpstr>BEGIN TRANSACTION</vt:lpstr>
      <vt:lpstr>COMMIT TRANSACTION</vt:lpstr>
      <vt:lpstr>ROLLBACK TRANSACTION</vt:lpstr>
      <vt:lpstr>Using XACT_ABORT</vt:lpstr>
      <vt:lpstr>Demonstration: Controlling Transactions</vt:lpstr>
      <vt:lpstr>Lab: Implementing Transactions</vt:lpstr>
      <vt:lpstr>Lab Scenario</vt:lpstr>
      <vt:lpstr>Module Review and Takeaways</vt:lpstr>
      <vt:lpstr>Course Evaluation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18</dc:title>
  <dc:creator>Richard Strange</dc:creator>
  <cp:lastModifiedBy>Richard Strange</cp:lastModifiedBy>
  <cp:revision>4</cp:revision>
  <dcterms:created xsi:type="dcterms:W3CDTF">2017-01-27T10:16:18Z</dcterms:created>
  <dcterms:modified xsi:type="dcterms:W3CDTF">2017-01-27T14:35:01Z</dcterms:modified>
</cp:coreProperties>
</file>